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x="18288000" cy="10287000"/>
  <p:notesSz cx="6858000" cy="9144000"/>
  <p:embeddedFontLst>
    <p:embeddedFont>
      <p:font typeface="HK Grotesk" charset="1" panose="00000500000000000000"/>
      <p:regular r:id="rId44"/>
    </p:embeddedFont>
    <p:embeddedFont>
      <p:font typeface="Glacial Indifference Bold" charset="1" panose="00000800000000000000"/>
      <p:regular r:id="rId45"/>
    </p:embeddedFont>
    <p:embeddedFont>
      <p:font typeface="Aileron Bold" charset="1" panose="00000800000000000000"/>
      <p:regular r:id="rId46"/>
    </p:embeddedFont>
    <p:embeddedFont>
      <p:font typeface="Aileron" charset="1" panose="00000500000000000000"/>
      <p:regular r:id="rId47"/>
    </p:embeddedFont>
    <p:embeddedFont>
      <p:font typeface="Canva Sans" charset="1" panose="020B0503030501040103"/>
      <p:regular r:id="rId48"/>
    </p:embeddedFont>
    <p:embeddedFont>
      <p:font typeface="Canva Sans Bold" charset="1" panose="020B0803030501040103"/>
      <p:regular r:id="rId49"/>
    </p:embeddedFont>
    <p:embeddedFont>
      <p:font typeface="HK Grotesk Light" charset="1" panose="00000400000000000000"/>
      <p:regular r:id="rId50"/>
    </p:embeddedFont>
    <p:embeddedFont>
      <p:font typeface="Aileron Bold Italics" charset="1" panose="000008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9.jpeg" Type="http://schemas.openxmlformats.org/officeDocument/2006/relationships/image"/><Relationship Id="rId5" Target="../media/image20.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H="true">
            <a:off x="1846222" y="3546647"/>
            <a:ext cx="0" cy="3212756"/>
          </a:xfrm>
          <a:prstGeom prst="line">
            <a:avLst/>
          </a:prstGeom>
          <a:ln cap="flat" w="133350">
            <a:solidFill>
              <a:srgbClr val="D15353"/>
            </a:solidFill>
            <a:prstDash val="solid"/>
            <a:headEnd type="none" len="sm" w="sm"/>
            <a:tailEnd type="none" len="sm" w="sm"/>
          </a:ln>
        </p:spPr>
      </p:sp>
      <p:sp>
        <p:nvSpPr>
          <p:cNvPr name="Freeform 3" id="3"/>
          <p:cNvSpPr/>
          <p:nvPr/>
        </p:nvSpPr>
        <p:spPr>
          <a:xfrm flipH="false" flipV="true" rot="6681127">
            <a:off x="5640036" y="2158128"/>
            <a:ext cx="19549414" cy="11658559"/>
          </a:xfrm>
          <a:custGeom>
            <a:avLst/>
            <a:gdLst/>
            <a:ahLst/>
            <a:cxnLst/>
            <a:rect r="r" b="b" t="t" l="l"/>
            <a:pathLst>
              <a:path h="11658559" w="19549414">
                <a:moveTo>
                  <a:pt x="0" y="11658559"/>
                </a:moveTo>
                <a:lnTo>
                  <a:pt x="19549414" y="11658559"/>
                </a:lnTo>
                <a:lnTo>
                  <a:pt x="19549414" y="0"/>
                </a:lnTo>
                <a:lnTo>
                  <a:pt x="0" y="0"/>
                </a:lnTo>
                <a:lnTo>
                  <a:pt x="0" y="1165855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171257" y="3594272"/>
            <a:ext cx="10334700" cy="1651977"/>
          </a:xfrm>
          <a:prstGeom prst="rect">
            <a:avLst/>
          </a:prstGeom>
        </p:spPr>
        <p:txBody>
          <a:bodyPr anchor="t" rtlCol="false" tIns="0" lIns="0" bIns="0" rIns="0">
            <a:spAutoFit/>
          </a:bodyPr>
          <a:lstStyle/>
          <a:p>
            <a:pPr algn="just" marL="0" indent="0" lvl="0">
              <a:lnSpc>
                <a:spcPts val="12734"/>
              </a:lnSpc>
            </a:pPr>
            <a:r>
              <a:rPr lang="en-US" sz="11576">
                <a:solidFill>
                  <a:srgbClr val="253439"/>
                </a:solidFill>
                <a:latin typeface="HK Grotesk"/>
                <a:ea typeface="HK Grotesk"/>
                <a:cs typeface="HK Grotesk"/>
                <a:sym typeface="HK Grotesk"/>
              </a:rPr>
              <a:t>BIKE</a:t>
            </a:r>
          </a:p>
        </p:txBody>
      </p:sp>
      <p:sp>
        <p:nvSpPr>
          <p:cNvPr name="TextBox 5" id="5"/>
          <p:cNvSpPr txBox="true"/>
          <p:nvPr/>
        </p:nvSpPr>
        <p:spPr>
          <a:xfrm rot="0">
            <a:off x="2171257" y="4921625"/>
            <a:ext cx="12063833" cy="2184821"/>
          </a:xfrm>
          <a:prstGeom prst="rect">
            <a:avLst/>
          </a:prstGeom>
        </p:spPr>
        <p:txBody>
          <a:bodyPr anchor="t" rtlCol="false" tIns="0" lIns="0" bIns="0" rIns="0">
            <a:spAutoFit/>
          </a:bodyPr>
          <a:lstStyle/>
          <a:p>
            <a:pPr algn="just" marL="0" indent="0" lvl="0">
              <a:lnSpc>
                <a:spcPts val="16811"/>
              </a:lnSpc>
            </a:pPr>
            <a:r>
              <a:rPr lang="en-US" sz="15283">
                <a:solidFill>
                  <a:srgbClr val="253439"/>
                </a:solidFill>
                <a:latin typeface="Glacial Indifference Bold"/>
                <a:ea typeface="Glacial Indifference Bold"/>
                <a:cs typeface="Glacial Indifference Bold"/>
                <a:sym typeface="Glacial Indifference Bold"/>
              </a:rPr>
              <a:t>SHARING</a:t>
            </a:r>
          </a:p>
        </p:txBody>
      </p:sp>
      <p:sp>
        <p:nvSpPr>
          <p:cNvPr name="TextBox 6" id="6"/>
          <p:cNvSpPr txBox="true"/>
          <p:nvPr/>
        </p:nvSpPr>
        <p:spPr>
          <a:xfrm rot="0">
            <a:off x="1714629" y="1178732"/>
            <a:ext cx="4975500" cy="405765"/>
          </a:xfrm>
          <a:prstGeom prst="rect">
            <a:avLst/>
          </a:prstGeom>
        </p:spPr>
        <p:txBody>
          <a:bodyPr anchor="t" rtlCol="false" tIns="0" lIns="0" bIns="0" rIns="0">
            <a:spAutoFit/>
          </a:bodyPr>
          <a:lstStyle/>
          <a:p>
            <a:pPr algn="just" marL="0" indent="0" lvl="0">
              <a:lnSpc>
                <a:spcPts val="3359"/>
              </a:lnSpc>
              <a:spcBef>
                <a:spcPct val="0"/>
              </a:spcBef>
            </a:pPr>
            <a:r>
              <a:rPr lang="en-US" sz="2400">
                <a:solidFill>
                  <a:srgbClr val="253439"/>
                </a:solidFill>
                <a:latin typeface="HK Grotesk"/>
                <a:ea typeface="HK Grotesk"/>
                <a:cs typeface="HK Grotesk"/>
                <a:sym typeface="HK Grotesk"/>
              </a:rPr>
              <a:t>CAPSTONE PROJECT MODULE 3</a:t>
            </a:r>
          </a:p>
        </p:txBody>
      </p:sp>
      <p:sp>
        <p:nvSpPr>
          <p:cNvPr name="AutoShape 7" id="7"/>
          <p:cNvSpPr/>
          <p:nvPr/>
        </p:nvSpPr>
        <p:spPr>
          <a:xfrm flipV="true">
            <a:off x="1714629" y="8458375"/>
            <a:ext cx="4055161" cy="14287"/>
          </a:xfrm>
          <a:prstGeom prst="line">
            <a:avLst/>
          </a:prstGeom>
          <a:ln cap="flat" w="9525">
            <a:solidFill>
              <a:srgbClr val="253439"/>
            </a:solidFill>
            <a:prstDash val="solid"/>
            <a:headEnd type="none" len="sm" w="sm"/>
            <a:tailEnd type="none" len="sm" w="sm"/>
          </a:ln>
        </p:spPr>
      </p:sp>
      <p:sp>
        <p:nvSpPr>
          <p:cNvPr name="TextBox 8" id="8"/>
          <p:cNvSpPr txBox="true"/>
          <p:nvPr/>
        </p:nvSpPr>
        <p:spPr>
          <a:xfrm rot="0">
            <a:off x="1529812" y="8140713"/>
            <a:ext cx="4424794" cy="312899"/>
          </a:xfrm>
          <a:prstGeom prst="rect">
            <a:avLst/>
          </a:prstGeom>
        </p:spPr>
        <p:txBody>
          <a:bodyPr anchor="t" rtlCol="false" tIns="0" lIns="0" bIns="0" rIns="0">
            <a:spAutoFit/>
          </a:bodyPr>
          <a:lstStyle/>
          <a:p>
            <a:pPr algn="ctr">
              <a:lnSpc>
                <a:spcPts val="2351"/>
              </a:lnSpc>
            </a:pPr>
            <a:r>
              <a:rPr lang="en-US" sz="2137" spc="181">
                <a:solidFill>
                  <a:srgbClr val="253439"/>
                </a:solidFill>
                <a:latin typeface="Aileron Bold"/>
                <a:ea typeface="Aileron Bold"/>
                <a:cs typeface="Aileron Bold"/>
                <a:sym typeface="Aileron Bold"/>
              </a:rPr>
              <a:t>MARCIA DEVANA</a:t>
            </a:r>
          </a:p>
        </p:txBody>
      </p:sp>
      <p:sp>
        <p:nvSpPr>
          <p:cNvPr name="TextBox 9" id="9"/>
          <p:cNvSpPr txBox="true"/>
          <p:nvPr/>
        </p:nvSpPr>
        <p:spPr>
          <a:xfrm rot="0">
            <a:off x="1714629" y="8772525"/>
            <a:ext cx="6587858" cy="971550"/>
          </a:xfrm>
          <a:prstGeom prst="rect">
            <a:avLst/>
          </a:prstGeom>
        </p:spPr>
        <p:txBody>
          <a:bodyPr anchor="t" rtlCol="false" tIns="0" lIns="0" bIns="0" rIns="0">
            <a:spAutoFit/>
          </a:bodyPr>
          <a:lstStyle/>
          <a:p>
            <a:pPr algn="l">
              <a:lnSpc>
                <a:spcPts val="3840"/>
              </a:lnSpc>
            </a:pPr>
            <a:r>
              <a:rPr lang="en-US" sz="3200">
                <a:solidFill>
                  <a:srgbClr val="253439"/>
                </a:solidFill>
                <a:latin typeface="Glacial Indifference Bold"/>
                <a:ea typeface="Glacial Indifference Bold"/>
                <a:cs typeface="Glacial Indifference Bold"/>
                <a:sym typeface="Glacial Indifference Bold"/>
              </a:rPr>
              <a:t>JCDSOL 14 B</a:t>
            </a:r>
          </a:p>
          <a:p>
            <a:pPr algn="l" marL="0" indent="0" lvl="0">
              <a:lnSpc>
                <a:spcPts val="3840"/>
              </a:lnSpc>
              <a:spcBef>
                <a:spcPct val="0"/>
              </a:spcBef>
            </a:pPr>
            <a:r>
              <a:rPr lang="en-US" sz="3200">
                <a:solidFill>
                  <a:srgbClr val="253439"/>
                </a:solidFill>
                <a:latin typeface="Glacial Indifference Bold"/>
                <a:ea typeface="Glacial Indifference Bold"/>
                <a:cs typeface="Glacial Indifference Bold"/>
                <a:sym typeface="Glacial Indifference Bold"/>
              </a:rPr>
              <a:t>PURWADHIKA DIGITAL SCHOOL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60535" y="3086848"/>
            <a:ext cx="6799749" cy="427329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Tujuan Uji Regresi Linear:</a:t>
            </a:r>
          </a:p>
          <a:p>
            <a:pPr algn="l" marL="561341" indent="-280670" lvl="1">
              <a:lnSpc>
                <a:spcPts val="3822"/>
              </a:lnSpc>
              <a:buFont typeface="Arial"/>
              <a:buChar char="•"/>
            </a:pPr>
            <a:r>
              <a:rPr lang="en-US" sz="2600">
                <a:solidFill>
                  <a:srgbClr val="000000"/>
                </a:solidFill>
                <a:latin typeface="Aileron Bold"/>
                <a:ea typeface="Aileron Bold"/>
                <a:cs typeface="Aileron Bold"/>
                <a:sym typeface="Aileron Bold"/>
              </a:rPr>
              <a:t>Evaluasi Kinerja Model: </a:t>
            </a:r>
            <a:r>
              <a:rPr lang="en-US" sz="2600">
                <a:solidFill>
                  <a:srgbClr val="000000"/>
                </a:solidFill>
                <a:latin typeface="Aileron"/>
                <a:ea typeface="Aileron"/>
                <a:cs typeface="Aileron"/>
                <a:sym typeface="Aileron"/>
              </a:rPr>
              <a:t>Menggunakan metrik seperti MAPE dan R² untuk mengukur kinerja model.</a:t>
            </a:r>
          </a:p>
          <a:p>
            <a:pPr algn="l" marL="561341" indent="-280670" lvl="1">
              <a:lnSpc>
                <a:spcPts val="3822"/>
              </a:lnSpc>
              <a:buFont typeface="Arial"/>
              <a:buChar char="•"/>
            </a:pPr>
            <a:r>
              <a:rPr lang="en-US" sz="2600">
                <a:solidFill>
                  <a:srgbClr val="000000"/>
                </a:solidFill>
                <a:latin typeface="Aileron Bold"/>
                <a:ea typeface="Aileron Bold"/>
                <a:cs typeface="Aileron Bold"/>
                <a:sym typeface="Aileron Bold"/>
              </a:rPr>
              <a:t>Mengidentifikasi Faktor Signifikan: </a:t>
            </a:r>
            <a:r>
              <a:rPr lang="en-US" sz="2600">
                <a:solidFill>
                  <a:srgbClr val="000000"/>
                </a:solidFill>
                <a:latin typeface="Aileron"/>
                <a:ea typeface="Aileron"/>
                <a:cs typeface="Aileron"/>
                <a:sym typeface="Aileron"/>
              </a:rPr>
              <a:t>Menentukan variabel mana yang paling berpengaruh terhadap permintaan penyewaan sepeda.</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29731" y="-912010"/>
            <a:ext cx="13110673" cy="12587680"/>
            <a:chOff x="0" y="0"/>
            <a:chExt cx="2862356" cy="2748175"/>
          </a:xfrm>
        </p:grpSpPr>
        <p:sp>
          <p:nvSpPr>
            <p:cNvPr name="Freeform 3" id="3"/>
            <p:cNvSpPr/>
            <p:nvPr/>
          </p:nvSpPr>
          <p:spPr>
            <a:xfrm flipH="false" flipV="false" rot="0">
              <a:off x="0" y="0"/>
              <a:ext cx="2862356" cy="2748175"/>
            </a:xfrm>
            <a:custGeom>
              <a:avLst/>
              <a:gdLst/>
              <a:ahLst/>
              <a:cxnLst/>
              <a:rect r="r" b="b" t="t" l="l"/>
              <a:pathLst>
                <a:path h="2748175" w="2862356">
                  <a:moveTo>
                    <a:pt x="0" y="0"/>
                  </a:moveTo>
                  <a:lnTo>
                    <a:pt x="2862356" y="0"/>
                  </a:lnTo>
                  <a:lnTo>
                    <a:pt x="2862356" y="2748175"/>
                  </a:lnTo>
                  <a:lnTo>
                    <a:pt x="0" y="2748175"/>
                  </a:lnTo>
                  <a:close/>
                </a:path>
              </a:pathLst>
            </a:custGeom>
            <a:solidFill>
              <a:srgbClr val="253439"/>
            </a:solidFill>
          </p:spPr>
        </p:sp>
        <p:sp>
          <p:nvSpPr>
            <p:cNvPr name="TextBox 4" id="4"/>
            <p:cNvSpPr txBox="true"/>
            <p:nvPr/>
          </p:nvSpPr>
          <p:spPr>
            <a:xfrm>
              <a:off x="0" y="-47625"/>
              <a:ext cx="2862356" cy="2795800"/>
            </a:xfrm>
            <a:prstGeom prst="rect">
              <a:avLst/>
            </a:prstGeom>
          </p:spPr>
          <p:txBody>
            <a:bodyPr anchor="ctr" rtlCol="false" tIns="50800" lIns="50800" bIns="50800" rIns="50800"/>
            <a:lstStyle/>
            <a:p>
              <a:pPr algn="ctr">
                <a:lnSpc>
                  <a:spcPts val="3244"/>
                </a:lnSpc>
              </a:pPr>
            </a:p>
          </p:txBody>
        </p:sp>
      </p:grpSp>
      <p:sp>
        <p:nvSpPr>
          <p:cNvPr name="TextBox 5" id="5"/>
          <p:cNvSpPr txBox="true"/>
          <p:nvPr/>
        </p:nvSpPr>
        <p:spPr>
          <a:xfrm rot="0">
            <a:off x="3640041" y="1206638"/>
            <a:ext cx="8132401" cy="891540"/>
          </a:xfrm>
          <a:prstGeom prst="rect">
            <a:avLst/>
          </a:prstGeom>
        </p:spPr>
        <p:txBody>
          <a:bodyPr anchor="t" rtlCol="false" tIns="0" lIns="0" bIns="0" rIns="0">
            <a:spAutoFit/>
          </a:bodyPr>
          <a:lstStyle/>
          <a:p>
            <a:pPr algn="l">
              <a:lnSpc>
                <a:spcPts val="6600"/>
              </a:lnSpc>
            </a:pPr>
            <a:r>
              <a:rPr lang="en-US" sz="6600" spc="772">
                <a:solidFill>
                  <a:srgbClr val="FFFFFF"/>
                </a:solidFill>
                <a:latin typeface="Glacial Indifference Bold"/>
                <a:ea typeface="Glacial Indifference Bold"/>
                <a:cs typeface="Glacial Indifference Bold"/>
                <a:sym typeface="Glacial Indifference Bold"/>
              </a:rPr>
              <a:t>UNDERSTANDING</a:t>
            </a:r>
          </a:p>
        </p:txBody>
      </p:sp>
      <p:sp>
        <p:nvSpPr>
          <p:cNvPr name="AutoShape 6" id="6"/>
          <p:cNvSpPr/>
          <p:nvPr/>
        </p:nvSpPr>
        <p:spPr>
          <a:xfrm flipV="true">
            <a:off x="3327995" y="442030"/>
            <a:ext cx="0" cy="1611738"/>
          </a:xfrm>
          <a:prstGeom prst="line">
            <a:avLst/>
          </a:prstGeom>
          <a:ln cap="flat" w="133350">
            <a:solidFill>
              <a:srgbClr val="D15353"/>
            </a:solidFill>
            <a:prstDash val="solid"/>
            <a:headEnd type="none" len="sm" w="sm"/>
            <a:tailEnd type="none" len="sm" w="sm"/>
          </a:ln>
        </p:spPr>
      </p:sp>
      <p:sp>
        <p:nvSpPr>
          <p:cNvPr name="Freeform 7" id="7"/>
          <p:cNvSpPr/>
          <p:nvPr/>
        </p:nvSpPr>
        <p:spPr>
          <a:xfrm flipH="false" flipV="false" rot="0">
            <a:off x="12124826" y="-5328158"/>
            <a:ext cx="10674613" cy="9915287"/>
          </a:xfrm>
          <a:custGeom>
            <a:avLst/>
            <a:gdLst/>
            <a:ahLst/>
            <a:cxnLst/>
            <a:rect r="r" b="b" t="t" l="l"/>
            <a:pathLst>
              <a:path h="9915287" w="10674613">
                <a:moveTo>
                  <a:pt x="0" y="0"/>
                </a:moveTo>
                <a:lnTo>
                  <a:pt x="10674613" y="0"/>
                </a:lnTo>
                <a:lnTo>
                  <a:pt x="10674613" y="9915287"/>
                </a:lnTo>
                <a:lnTo>
                  <a:pt x="0" y="9915287"/>
                </a:lnTo>
                <a:lnTo>
                  <a:pt x="0" y="0"/>
                </a:lnTo>
                <a:close/>
              </a:path>
            </a:pathLst>
          </a:custGeom>
          <a:blipFill>
            <a:blip r:embed="rId2">
              <a:extLst>
                <a:ext uri="{96DAC541-7B7A-43D3-8B79-37D633B846F1}">
                  <asvg:svgBlip xmlns:asvg="http://schemas.microsoft.com/office/drawing/2016/SVG/main" r:embed="rId3"/>
                </a:ext>
              </a:extLst>
            </a:blip>
            <a:stretch>
              <a:fillRect l="-40376" t="0" r="0" b="0"/>
            </a:stretch>
          </a:blipFill>
        </p:spPr>
      </p:sp>
      <p:sp>
        <p:nvSpPr>
          <p:cNvPr name="Freeform 8" id="8"/>
          <p:cNvSpPr/>
          <p:nvPr/>
        </p:nvSpPr>
        <p:spPr>
          <a:xfrm flipH="false" flipV="false" rot="-9077721">
            <a:off x="-5255947" y="5434483"/>
            <a:ext cx="9429146" cy="8608194"/>
          </a:xfrm>
          <a:custGeom>
            <a:avLst/>
            <a:gdLst/>
            <a:ahLst/>
            <a:cxnLst/>
            <a:rect r="r" b="b" t="t" l="l"/>
            <a:pathLst>
              <a:path h="8608194" w="9429146">
                <a:moveTo>
                  <a:pt x="0" y="0"/>
                </a:moveTo>
                <a:lnTo>
                  <a:pt x="9429146" y="0"/>
                </a:lnTo>
                <a:lnTo>
                  <a:pt x="9429146" y="8608195"/>
                </a:lnTo>
                <a:lnTo>
                  <a:pt x="0" y="8608195"/>
                </a:lnTo>
                <a:lnTo>
                  <a:pt x="0" y="0"/>
                </a:lnTo>
                <a:close/>
              </a:path>
            </a:pathLst>
          </a:custGeom>
          <a:blipFill>
            <a:blip r:embed="rId2">
              <a:extLst>
                <a:ext uri="{96DAC541-7B7A-43D3-8B79-37D633B846F1}">
                  <asvg:svgBlip xmlns:asvg="http://schemas.microsoft.com/office/drawing/2016/SVG/main" r:embed="rId3"/>
                </a:ext>
              </a:extLst>
            </a:blip>
            <a:stretch>
              <a:fillRect l="-37968" t="0" r="0" b="0"/>
            </a:stretch>
          </a:blipFill>
        </p:spPr>
      </p:sp>
      <p:sp>
        <p:nvSpPr>
          <p:cNvPr name="Freeform 9" id="9"/>
          <p:cNvSpPr/>
          <p:nvPr/>
        </p:nvSpPr>
        <p:spPr>
          <a:xfrm flipH="false" flipV="false" rot="0">
            <a:off x="7010885" y="2717341"/>
            <a:ext cx="4348367" cy="6804504"/>
          </a:xfrm>
          <a:custGeom>
            <a:avLst/>
            <a:gdLst/>
            <a:ahLst/>
            <a:cxnLst/>
            <a:rect r="r" b="b" t="t" l="l"/>
            <a:pathLst>
              <a:path h="6804504" w="4348367">
                <a:moveTo>
                  <a:pt x="0" y="0"/>
                </a:moveTo>
                <a:lnTo>
                  <a:pt x="4348366" y="0"/>
                </a:lnTo>
                <a:lnTo>
                  <a:pt x="4348366" y="6804504"/>
                </a:lnTo>
                <a:lnTo>
                  <a:pt x="0" y="6804504"/>
                </a:lnTo>
                <a:lnTo>
                  <a:pt x="0" y="0"/>
                </a:lnTo>
                <a:close/>
              </a:path>
            </a:pathLst>
          </a:custGeom>
          <a:blipFill>
            <a:blip r:embed="rId4"/>
            <a:stretch>
              <a:fillRect l="0" t="0" r="0" b="0"/>
            </a:stretch>
          </a:blipFill>
        </p:spPr>
      </p:sp>
      <p:sp>
        <p:nvSpPr>
          <p:cNvPr name="TextBox 10" id="10"/>
          <p:cNvSpPr txBox="true"/>
          <p:nvPr/>
        </p:nvSpPr>
        <p:spPr>
          <a:xfrm rot="0">
            <a:off x="3640041" y="406470"/>
            <a:ext cx="5777439" cy="784225"/>
          </a:xfrm>
          <a:prstGeom prst="rect">
            <a:avLst/>
          </a:prstGeom>
        </p:spPr>
        <p:txBody>
          <a:bodyPr anchor="t" rtlCol="false" tIns="0" lIns="0" bIns="0" rIns="0">
            <a:spAutoFit/>
          </a:bodyPr>
          <a:lstStyle/>
          <a:p>
            <a:pPr algn="l" marL="0" indent="0" lvl="0">
              <a:lnSpc>
                <a:spcPts val="6049"/>
              </a:lnSpc>
            </a:pPr>
            <a:r>
              <a:rPr lang="en-US" sz="5499">
                <a:solidFill>
                  <a:srgbClr val="FFFFFF"/>
                </a:solidFill>
                <a:latin typeface="HK Grotesk"/>
                <a:ea typeface="HK Grotesk"/>
                <a:cs typeface="HK Grotesk"/>
                <a:sym typeface="HK Grotesk"/>
              </a:rPr>
              <a:t>DATA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629731" y="-912010"/>
            <a:ext cx="13110673" cy="12587680"/>
            <a:chOff x="0" y="0"/>
            <a:chExt cx="2862356" cy="2748175"/>
          </a:xfrm>
        </p:grpSpPr>
        <p:sp>
          <p:nvSpPr>
            <p:cNvPr name="Freeform 3" id="3"/>
            <p:cNvSpPr/>
            <p:nvPr/>
          </p:nvSpPr>
          <p:spPr>
            <a:xfrm flipH="false" flipV="false" rot="0">
              <a:off x="0" y="0"/>
              <a:ext cx="2862356" cy="2748175"/>
            </a:xfrm>
            <a:custGeom>
              <a:avLst/>
              <a:gdLst/>
              <a:ahLst/>
              <a:cxnLst/>
              <a:rect r="r" b="b" t="t" l="l"/>
              <a:pathLst>
                <a:path h="2748175" w="2862356">
                  <a:moveTo>
                    <a:pt x="0" y="0"/>
                  </a:moveTo>
                  <a:lnTo>
                    <a:pt x="2862356" y="0"/>
                  </a:lnTo>
                  <a:lnTo>
                    <a:pt x="2862356" y="2748175"/>
                  </a:lnTo>
                  <a:lnTo>
                    <a:pt x="0" y="2748175"/>
                  </a:lnTo>
                  <a:close/>
                </a:path>
              </a:pathLst>
            </a:custGeom>
            <a:solidFill>
              <a:srgbClr val="253439"/>
            </a:solidFill>
          </p:spPr>
        </p:sp>
        <p:sp>
          <p:nvSpPr>
            <p:cNvPr name="TextBox 4" id="4"/>
            <p:cNvSpPr txBox="true"/>
            <p:nvPr/>
          </p:nvSpPr>
          <p:spPr>
            <a:xfrm>
              <a:off x="0" y="-47625"/>
              <a:ext cx="2862356" cy="2795800"/>
            </a:xfrm>
            <a:prstGeom prst="rect">
              <a:avLst/>
            </a:prstGeom>
          </p:spPr>
          <p:txBody>
            <a:bodyPr anchor="ctr" rtlCol="false" tIns="50800" lIns="50800" bIns="50800" rIns="50800"/>
            <a:lstStyle/>
            <a:p>
              <a:pPr algn="ctr">
                <a:lnSpc>
                  <a:spcPts val="3244"/>
                </a:lnSpc>
              </a:pPr>
            </a:p>
          </p:txBody>
        </p:sp>
      </p:grpSp>
      <p:sp>
        <p:nvSpPr>
          <p:cNvPr name="AutoShape 5" id="5"/>
          <p:cNvSpPr/>
          <p:nvPr/>
        </p:nvSpPr>
        <p:spPr>
          <a:xfrm flipV="true">
            <a:off x="3327995" y="442030"/>
            <a:ext cx="0" cy="1611738"/>
          </a:xfrm>
          <a:prstGeom prst="line">
            <a:avLst/>
          </a:prstGeom>
          <a:ln cap="flat" w="133350">
            <a:solidFill>
              <a:srgbClr val="D15353"/>
            </a:solidFill>
            <a:prstDash val="solid"/>
            <a:headEnd type="none" len="sm" w="sm"/>
            <a:tailEnd type="none" len="sm" w="sm"/>
          </a:ln>
        </p:spPr>
      </p:sp>
      <p:sp>
        <p:nvSpPr>
          <p:cNvPr name="Freeform 6" id="6"/>
          <p:cNvSpPr/>
          <p:nvPr/>
        </p:nvSpPr>
        <p:spPr>
          <a:xfrm flipH="false" flipV="false" rot="0">
            <a:off x="12124826" y="-5328158"/>
            <a:ext cx="10674613" cy="9915287"/>
          </a:xfrm>
          <a:custGeom>
            <a:avLst/>
            <a:gdLst/>
            <a:ahLst/>
            <a:cxnLst/>
            <a:rect r="r" b="b" t="t" l="l"/>
            <a:pathLst>
              <a:path h="9915287" w="10674613">
                <a:moveTo>
                  <a:pt x="0" y="0"/>
                </a:moveTo>
                <a:lnTo>
                  <a:pt x="10674613" y="0"/>
                </a:lnTo>
                <a:lnTo>
                  <a:pt x="10674613" y="9915287"/>
                </a:lnTo>
                <a:lnTo>
                  <a:pt x="0" y="9915287"/>
                </a:lnTo>
                <a:lnTo>
                  <a:pt x="0" y="0"/>
                </a:lnTo>
                <a:close/>
              </a:path>
            </a:pathLst>
          </a:custGeom>
          <a:blipFill>
            <a:blip r:embed="rId2">
              <a:extLst>
                <a:ext uri="{96DAC541-7B7A-43D3-8B79-37D633B846F1}">
                  <asvg:svgBlip xmlns:asvg="http://schemas.microsoft.com/office/drawing/2016/SVG/main" r:embed="rId3"/>
                </a:ext>
              </a:extLst>
            </a:blip>
            <a:stretch>
              <a:fillRect l="-40376" t="0" r="0" b="0"/>
            </a:stretch>
          </a:blipFill>
        </p:spPr>
      </p:sp>
      <p:sp>
        <p:nvSpPr>
          <p:cNvPr name="Freeform 7" id="7"/>
          <p:cNvSpPr/>
          <p:nvPr/>
        </p:nvSpPr>
        <p:spPr>
          <a:xfrm flipH="false" flipV="false" rot="-9077721">
            <a:off x="-5255947" y="5434483"/>
            <a:ext cx="9429146" cy="8608194"/>
          </a:xfrm>
          <a:custGeom>
            <a:avLst/>
            <a:gdLst/>
            <a:ahLst/>
            <a:cxnLst/>
            <a:rect r="r" b="b" t="t" l="l"/>
            <a:pathLst>
              <a:path h="8608194" w="9429146">
                <a:moveTo>
                  <a:pt x="0" y="0"/>
                </a:moveTo>
                <a:lnTo>
                  <a:pt x="9429146" y="0"/>
                </a:lnTo>
                <a:lnTo>
                  <a:pt x="9429146" y="8608195"/>
                </a:lnTo>
                <a:lnTo>
                  <a:pt x="0" y="8608195"/>
                </a:lnTo>
                <a:lnTo>
                  <a:pt x="0" y="0"/>
                </a:lnTo>
                <a:close/>
              </a:path>
            </a:pathLst>
          </a:custGeom>
          <a:blipFill>
            <a:blip r:embed="rId2">
              <a:extLst>
                <a:ext uri="{96DAC541-7B7A-43D3-8B79-37D633B846F1}">
                  <asvg:svgBlip xmlns:asvg="http://schemas.microsoft.com/office/drawing/2016/SVG/main" r:embed="rId3"/>
                </a:ext>
              </a:extLst>
            </a:blip>
            <a:stretch>
              <a:fillRect l="-37968" t="0" r="0" b="0"/>
            </a:stretch>
          </a:blipFill>
        </p:spPr>
      </p:sp>
      <p:sp>
        <p:nvSpPr>
          <p:cNvPr name="Freeform 8" id="8"/>
          <p:cNvSpPr/>
          <p:nvPr/>
        </p:nvSpPr>
        <p:spPr>
          <a:xfrm flipH="false" flipV="false" rot="0">
            <a:off x="3327995" y="3470859"/>
            <a:ext cx="11983263" cy="3821943"/>
          </a:xfrm>
          <a:custGeom>
            <a:avLst/>
            <a:gdLst/>
            <a:ahLst/>
            <a:cxnLst/>
            <a:rect r="r" b="b" t="t" l="l"/>
            <a:pathLst>
              <a:path h="3821943" w="11983263">
                <a:moveTo>
                  <a:pt x="0" y="0"/>
                </a:moveTo>
                <a:lnTo>
                  <a:pt x="11983263" y="0"/>
                </a:lnTo>
                <a:lnTo>
                  <a:pt x="11983263" y="3821943"/>
                </a:lnTo>
                <a:lnTo>
                  <a:pt x="0" y="3821943"/>
                </a:lnTo>
                <a:lnTo>
                  <a:pt x="0" y="0"/>
                </a:lnTo>
                <a:close/>
              </a:path>
            </a:pathLst>
          </a:custGeom>
          <a:blipFill>
            <a:blip r:embed="rId4"/>
            <a:stretch>
              <a:fillRect l="0" t="0" r="0" b="0"/>
            </a:stretch>
          </a:blipFill>
        </p:spPr>
      </p:sp>
      <p:sp>
        <p:nvSpPr>
          <p:cNvPr name="TextBox 9" id="9"/>
          <p:cNvSpPr txBox="true"/>
          <p:nvPr/>
        </p:nvSpPr>
        <p:spPr>
          <a:xfrm rot="0">
            <a:off x="3640041" y="1206638"/>
            <a:ext cx="8132401" cy="891540"/>
          </a:xfrm>
          <a:prstGeom prst="rect">
            <a:avLst/>
          </a:prstGeom>
        </p:spPr>
        <p:txBody>
          <a:bodyPr anchor="t" rtlCol="false" tIns="0" lIns="0" bIns="0" rIns="0">
            <a:spAutoFit/>
          </a:bodyPr>
          <a:lstStyle/>
          <a:p>
            <a:pPr algn="l">
              <a:lnSpc>
                <a:spcPts val="6600"/>
              </a:lnSpc>
            </a:pPr>
            <a:r>
              <a:rPr lang="en-US" sz="6600" spc="772">
                <a:solidFill>
                  <a:srgbClr val="FFFFFF"/>
                </a:solidFill>
                <a:latin typeface="Glacial Indifference Bold"/>
                <a:ea typeface="Glacial Indifference Bold"/>
                <a:cs typeface="Glacial Indifference Bold"/>
                <a:sym typeface="Glacial Indifference Bold"/>
              </a:rPr>
              <a:t>UNDERSTANDING</a:t>
            </a:r>
          </a:p>
        </p:txBody>
      </p:sp>
      <p:sp>
        <p:nvSpPr>
          <p:cNvPr name="TextBox 10" id="10"/>
          <p:cNvSpPr txBox="true"/>
          <p:nvPr/>
        </p:nvSpPr>
        <p:spPr>
          <a:xfrm rot="0">
            <a:off x="3640041" y="406470"/>
            <a:ext cx="5777439" cy="784225"/>
          </a:xfrm>
          <a:prstGeom prst="rect">
            <a:avLst/>
          </a:prstGeom>
        </p:spPr>
        <p:txBody>
          <a:bodyPr anchor="t" rtlCol="false" tIns="0" lIns="0" bIns="0" rIns="0">
            <a:spAutoFit/>
          </a:bodyPr>
          <a:lstStyle/>
          <a:p>
            <a:pPr algn="l" marL="0" indent="0" lvl="0">
              <a:lnSpc>
                <a:spcPts val="6049"/>
              </a:lnSpc>
            </a:pPr>
            <a:r>
              <a:rPr lang="en-US" sz="5499">
                <a:solidFill>
                  <a:srgbClr val="FFFFFF"/>
                </a:solidFill>
                <a:latin typeface="HK Grotesk"/>
                <a:ea typeface="HK Grotesk"/>
                <a:cs typeface="HK Grotesk"/>
                <a:sym typeface="HK Grotesk"/>
              </a:rPr>
              <a:t>DATA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7107145">
            <a:off x="7568001" y="867716"/>
            <a:ext cx="15422517" cy="9197428"/>
          </a:xfrm>
          <a:custGeom>
            <a:avLst/>
            <a:gdLst/>
            <a:ahLst/>
            <a:cxnLst/>
            <a:rect r="r" b="b" t="t" l="l"/>
            <a:pathLst>
              <a:path h="9197428" w="15422517">
                <a:moveTo>
                  <a:pt x="0" y="0"/>
                </a:moveTo>
                <a:lnTo>
                  <a:pt x="15422516" y="0"/>
                </a:lnTo>
                <a:lnTo>
                  <a:pt x="15422516" y="9197428"/>
                </a:lnTo>
                <a:lnTo>
                  <a:pt x="0" y="9197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8715" y="1855807"/>
            <a:ext cx="19845431" cy="6575386"/>
            <a:chOff x="0" y="0"/>
            <a:chExt cx="5226780" cy="1731789"/>
          </a:xfrm>
        </p:grpSpPr>
        <p:sp>
          <p:nvSpPr>
            <p:cNvPr name="Freeform 4" id="4"/>
            <p:cNvSpPr/>
            <p:nvPr/>
          </p:nvSpPr>
          <p:spPr>
            <a:xfrm flipH="false" flipV="false" rot="0">
              <a:off x="0" y="0"/>
              <a:ext cx="5226780" cy="1731789"/>
            </a:xfrm>
            <a:custGeom>
              <a:avLst/>
              <a:gdLst/>
              <a:ahLst/>
              <a:cxnLst/>
              <a:rect r="r" b="b" t="t" l="l"/>
              <a:pathLst>
                <a:path h="1731789" w="5226780">
                  <a:moveTo>
                    <a:pt x="0" y="0"/>
                  </a:moveTo>
                  <a:lnTo>
                    <a:pt x="5226780" y="0"/>
                  </a:lnTo>
                  <a:lnTo>
                    <a:pt x="5226780" y="1731789"/>
                  </a:lnTo>
                  <a:lnTo>
                    <a:pt x="0" y="1731789"/>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5" id="5"/>
            <p:cNvSpPr txBox="true"/>
            <p:nvPr/>
          </p:nvSpPr>
          <p:spPr>
            <a:xfrm>
              <a:off x="0" y="9525"/>
              <a:ext cx="5226780" cy="172226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399216" y="4698798"/>
            <a:ext cx="4660796" cy="4559502"/>
            <a:chOff x="0" y="0"/>
            <a:chExt cx="1227535" cy="1200856"/>
          </a:xfrm>
        </p:grpSpPr>
        <p:sp>
          <p:nvSpPr>
            <p:cNvPr name="Freeform 7" id="7"/>
            <p:cNvSpPr/>
            <p:nvPr/>
          </p:nvSpPr>
          <p:spPr>
            <a:xfrm flipH="false" flipV="false" rot="0">
              <a:off x="0" y="0"/>
              <a:ext cx="1227535" cy="1200856"/>
            </a:xfrm>
            <a:custGeom>
              <a:avLst/>
              <a:gdLst/>
              <a:ahLst/>
              <a:cxnLst/>
              <a:rect r="r" b="b" t="t" l="l"/>
              <a:pathLst>
                <a:path h="1200856" w="1227535">
                  <a:moveTo>
                    <a:pt x="0" y="0"/>
                  </a:moveTo>
                  <a:lnTo>
                    <a:pt x="1227535" y="0"/>
                  </a:lnTo>
                  <a:lnTo>
                    <a:pt x="1227535" y="1200856"/>
                  </a:lnTo>
                  <a:lnTo>
                    <a:pt x="0" y="1200856"/>
                  </a:lnTo>
                  <a:close/>
                </a:path>
              </a:pathLst>
            </a:custGeom>
            <a:solidFill>
              <a:srgbClr val="D15353"/>
            </a:solidFill>
          </p:spPr>
        </p:sp>
        <p:sp>
          <p:nvSpPr>
            <p:cNvPr name="TextBox 8" id="8"/>
            <p:cNvSpPr txBox="true"/>
            <p:nvPr/>
          </p:nvSpPr>
          <p:spPr>
            <a:xfrm>
              <a:off x="0" y="-47625"/>
              <a:ext cx="1227535" cy="1248481"/>
            </a:xfrm>
            <a:prstGeom prst="rect">
              <a:avLst/>
            </a:prstGeom>
          </p:spPr>
          <p:txBody>
            <a:bodyPr anchor="ctr" rtlCol="false" tIns="50800" lIns="50800" bIns="50800" rIns="50800"/>
            <a:lstStyle/>
            <a:p>
              <a:pPr algn="ctr">
                <a:lnSpc>
                  <a:spcPts val="3244"/>
                </a:lnSpc>
              </a:pPr>
            </a:p>
          </p:txBody>
        </p:sp>
      </p:grpSp>
      <p:grpSp>
        <p:nvGrpSpPr>
          <p:cNvPr name="Group 9" id="9"/>
          <p:cNvGrpSpPr/>
          <p:nvPr/>
        </p:nvGrpSpPr>
        <p:grpSpPr>
          <a:xfrm rot="0">
            <a:off x="7178645" y="1083383"/>
            <a:ext cx="2373131" cy="2411751"/>
            <a:chOff x="0" y="0"/>
            <a:chExt cx="625022" cy="635194"/>
          </a:xfrm>
        </p:grpSpPr>
        <p:sp>
          <p:nvSpPr>
            <p:cNvPr name="Freeform 10" id="10"/>
            <p:cNvSpPr/>
            <p:nvPr/>
          </p:nvSpPr>
          <p:spPr>
            <a:xfrm flipH="false" flipV="false" rot="0">
              <a:off x="0" y="0"/>
              <a:ext cx="625022" cy="635194"/>
            </a:xfrm>
            <a:custGeom>
              <a:avLst/>
              <a:gdLst/>
              <a:ahLst/>
              <a:cxnLst/>
              <a:rect r="r" b="b" t="t" l="l"/>
              <a:pathLst>
                <a:path h="635194" w="625022">
                  <a:moveTo>
                    <a:pt x="0" y="0"/>
                  </a:moveTo>
                  <a:lnTo>
                    <a:pt x="625022" y="0"/>
                  </a:lnTo>
                  <a:lnTo>
                    <a:pt x="625022" y="635194"/>
                  </a:lnTo>
                  <a:lnTo>
                    <a:pt x="0" y="635194"/>
                  </a:lnTo>
                  <a:close/>
                </a:path>
              </a:pathLst>
            </a:custGeom>
            <a:solidFill>
              <a:srgbClr val="D15353"/>
            </a:solidFill>
          </p:spPr>
        </p:sp>
        <p:sp>
          <p:nvSpPr>
            <p:cNvPr name="TextBox 11" id="11"/>
            <p:cNvSpPr txBox="true"/>
            <p:nvPr/>
          </p:nvSpPr>
          <p:spPr>
            <a:xfrm>
              <a:off x="0" y="-47625"/>
              <a:ext cx="625022" cy="682819"/>
            </a:xfrm>
            <a:prstGeom prst="rect">
              <a:avLst/>
            </a:prstGeom>
          </p:spPr>
          <p:txBody>
            <a:bodyPr anchor="ctr" rtlCol="false" tIns="50800" lIns="50800" bIns="50800" rIns="50800"/>
            <a:lstStyle/>
            <a:p>
              <a:pPr algn="ctr">
                <a:lnSpc>
                  <a:spcPts val="3244"/>
                </a:lnSpc>
              </a:pPr>
            </a:p>
          </p:txBody>
        </p:sp>
      </p:grpSp>
      <p:sp>
        <p:nvSpPr>
          <p:cNvPr name="Freeform 12" id="12"/>
          <p:cNvSpPr/>
          <p:nvPr/>
        </p:nvSpPr>
        <p:spPr>
          <a:xfrm flipH="false" flipV="false" rot="0">
            <a:off x="196195" y="1855807"/>
            <a:ext cx="10026969" cy="6666688"/>
          </a:xfrm>
          <a:custGeom>
            <a:avLst/>
            <a:gdLst/>
            <a:ahLst/>
            <a:cxnLst/>
            <a:rect r="r" b="b" t="t" l="l"/>
            <a:pathLst>
              <a:path h="6666688" w="10026969">
                <a:moveTo>
                  <a:pt x="0" y="0"/>
                </a:moveTo>
                <a:lnTo>
                  <a:pt x="10026968" y="0"/>
                </a:lnTo>
                <a:lnTo>
                  <a:pt x="10026968" y="6666689"/>
                </a:lnTo>
                <a:lnTo>
                  <a:pt x="0" y="6666689"/>
                </a:lnTo>
                <a:lnTo>
                  <a:pt x="0" y="0"/>
                </a:lnTo>
                <a:close/>
              </a:path>
            </a:pathLst>
          </a:custGeom>
          <a:blipFill>
            <a:blip r:embed="rId4"/>
            <a:stretch>
              <a:fillRect l="0" t="0" r="0" b="0"/>
            </a:stretch>
          </a:blipFill>
        </p:spPr>
      </p:sp>
      <p:sp>
        <p:nvSpPr>
          <p:cNvPr name="TextBox 13" id="13"/>
          <p:cNvSpPr txBox="true"/>
          <p:nvPr/>
        </p:nvSpPr>
        <p:spPr>
          <a:xfrm rot="0">
            <a:off x="10223163" y="3055860"/>
            <a:ext cx="7417315" cy="5653277"/>
          </a:xfrm>
          <a:prstGeom prst="rect">
            <a:avLst/>
          </a:prstGeom>
        </p:spPr>
        <p:txBody>
          <a:bodyPr anchor="t" rtlCol="false" tIns="0" lIns="0" bIns="0" rIns="0">
            <a:spAutoFit/>
          </a:bodyPr>
          <a:lstStyle/>
          <a:p>
            <a:pPr algn="just">
              <a:lnSpc>
                <a:spcPts val="2646"/>
              </a:lnSpc>
            </a:pPr>
            <a:r>
              <a:rPr lang="en-US" sz="1800">
                <a:solidFill>
                  <a:srgbClr val="000000"/>
                </a:solidFill>
                <a:latin typeface="Aileron"/>
                <a:ea typeface="Aileron"/>
                <a:cs typeface="Aileron"/>
                <a:sym typeface="Aileron"/>
              </a:rPr>
              <a:t>Dist</a:t>
            </a:r>
            <a:r>
              <a:rPr lang="en-US" sz="1800">
                <a:solidFill>
                  <a:srgbClr val="000000"/>
                </a:solidFill>
                <a:latin typeface="Aileron"/>
                <a:ea typeface="Aileron"/>
                <a:cs typeface="Aileron"/>
                <a:sym typeface="Aileron"/>
              </a:rPr>
              <a:t>ribusi Variabel Utama</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Temperatur (temp): </a:t>
            </a:r>
            <a:r>
              <a:rPr lang="en-US" sz="1800">
                <a:solidFill>
                  <a:srgbClr val="000000"/>
                </a:solidFill>
                <a:latin typeface="Aileron"/>
                <a:ea typeface="Aileron"/>
                <a:cs typeface="Aileron"/>
                <a:sym typeface="Aileron"/>
              </a:rPr>
              <a:t>Menunjukkan distribusi yang cenderung normal dengan puncak sekitar 0.6, menunjukkan bahwa kebanyakan hari berada pada suhu sedang hingga hangat.</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Feeling Temperature (atemp):</a:t>
            </a:r>
            <a:r>
              <a:rPr lang="en-US" sz="1800">
                <a:solidFill>
                  <a:srgbClr val="000000"/>
                </a:solidFill>
                <a:latin typeface="Aileron"/>
                <a:ea typeface="Aileron"/>
                <a:cs typeface="Aileron"/>
                <a:sym typeface="Aileron"/>
              </a:rPr>
              <a:t> Mirip dengan distribusi temp, sesuai dengan ekspektasi bahwa suhu yang dirasakan mirip dengan suhu aktual.</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Humidity (hum):</a:t>
            </a:r>
            <a:r>
              <a:rPr lang="en-US" sz="1800">
                <a:solidFill>
                  <a:srgbClr val="000000"/>
                </a:solidFill>
                <a:latin typeface="Aileron"/>
                <a:ea typeface="Aileron"/>
                <a:cs typeface="Aileron"/>
                <a:sym typeface="Aileron"/>
              </a:rPr>
              <a:t> Distribusi kelembaban menunjukkan sebagian besar hari memiliki kelembaban yang cukup tinggi, dengan puncak di sekitar 0.8.</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Total Count (cnt):</a:t>
            </a:r>
            <a:r>
              <a:rPr lang="en-US" sz="1800">
                <a:solidFill>
                  <a:srgbClr val="000000"/>
                </a:solidFill>
                <a:latin typeface="Aileron"/>
                <a:ea typeface="Aileron"/>
                <a:cs typeface="Aileron"/>
                <a:sym typeface="Aileron"/>
              </a:rPr>
              <a:t> Menunjukkan distribusi yang tidak normal dengan skewness positif, menandakan banyak hari dengan jumlah penyewaan rendah hingga sedang.</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Weather Situation (weathersit):</a:t>
            </a:r>
            <a:r>
              <a:rPr lang="en-US" sz="1800">
                <a:solidFill>
                  <a:srgbClr val="000000"/>
                </a:solidFill>
                <a:latin typeface="Aileron"/>
                <a:ea typeface="Aileron"/>
                <a:cs typeface="Aileron"/>
                <a:sym typeface="Aileron"/>
              </a:rPr>
              <a:t> Kategori 1 (cuaca baik) mendominasi, menunjukkan bahwa sebagian besar hari memiliki kondisi cuaca yang baik.</a:t>
            </a:r>
          </a:p>
          <a:p>
            <a:pPr algn="just">
              <a:lnSpc>
                <a:spcPts val="2646"/>
              </a:lnSpc>
            </a:pPr>
          </a:p>
        </p:txBody>
      </p:sp>
      <p:sp>
        <p:nvSpPr>
          <p:cNvPr name="TextBox 14" id="14"/>
          <p:cNvSpPr txBox="true"/>
          <p:nvPr/>
        </p:nvSpPr>
        <p:spPr>
          <a:xfrm rot="0">
            <a:off x="10423984" y="2099543"/>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EDA</a:t>
            </a:r>
          </a:p>
        </p:txBody>
      </p:sp>
      <p:sp>
        <p:nvSpPr>
          <p:cNvPr name="AutoShape 15" id="15"/>
          <p:cNvSpPr/>
          <p:nvPr/>
        </p:nvSpPr>
        <p:spPr>
          <a:xfrm>
            <a:off x="17707154" y="1951680"/>
            <a:ext cx="0" cy="2029276"/>
          </a:xfrm>
          <a:prstGeom prst="line">
            <a:avLst/>
          </a:prstGeom>
          <a:ln cap="flat" w="133350">
            <a:solidFill>
              <a:srgbClr val="D15353"/>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7107145">
            <a:off x="7568001" y="867716"/>
            <a:ext cx="15422517" cy="9197428"/>
          </a:xfrm>
          <a:custGeom>
            <a:avLst/>
            <a:gdLst/>
            <a:ahLst/>
            <a:cxnLst/>
            <a:rect r="r" b="b" t="t" l="l"/>
            <a:pathLst>
              <a:path h="9197428" w="15422517">
                <a:moveTo>
                  <a:pt x="0" y="0"/>
                </a:moveTo>
                <a:lnTo>
                  <a:pt x="15422516" y="0"/>
                </a:lnTo>
                <a:lnTo>
                  <a:pt x="15422516" y="9197428"/>
                </a:lnTo>
                <a:lnTo>
                  <a:pt x="0" y="9197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8715" y="1855807"/>
            <a:ext cx="19845431" cy="6575386"/>
            <a:chOff x="0" y="0"/>
            <a:chExt cx="5226780" cy="1731789"/>
          </a:xfrm>
        </p:grpSpPr>
        <p:sp>
          <p:nvSpPr>
            <p:cNvPr name="Freeform 4" id="4"/>
            <p:cNvSpPr/>
            <p:nvPr/>
          </p:nvSpPr>
          <p:spPr>
            <a:xfrm flipH="false" flipV="false" rot="0">
              <a:off x="0" y="0"/>
              <a:ext cx="5226780" cy="1731789"/>
            </a:xfrm>
            <a:custGeom>
              <a:avLst/>
              <a:gdLst/>
              <a:ahLst/>
              <a:cxnLst/>
              <a:rect r="r" b="b" t="t" l="l"/>
              <a:pathLst>
                <a:path h="1731789" w="5226780">
                  <a:moveTo>
                    <a:pt x="0" y="0"/>
                  </a:moveTo>
                  <a:lnTo>
                    <a:pt x="5226780" y="0"/>
                  </a:lnTo>
                  <a:lnTo>
                    <a:pt x="5226780" y="1731789"/>
                  </a:lnTo>
                  <a:lnTo>
                    <a:pt x="0" y="1731789"/>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5" id="5"/>
            <p:cNvSpPr txBox="true"/>
            <p:nvPr/>
          </p:nvSpPr>
          <p:spPr>
            <a:xfrm>
              <a:off x="0" y="9525"/>
              <a:ext cx="5226780" cy="172226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399216" y="4698798"/>
            <a:ext cx="4660796" cy="4559502"/>
            <a:chOff x="0" y="0"/>
            <a:chExt cx="1227535" cy="1200856"/>
          </a:xfrm>
        </p:grpSpPr>
        <p:sp>
          <p:nvSpPr>
            <p:cNvPr name="Freeform 7" id="7"/>
            <p:cNvSpPr/>
            <p:nvPr/>
          </p:nvSpPr>
          <p:spPr>
            <a:xfrm flipH="false" flipV="false" rot="0">
              <a:off x="0" y="0"/>
              <a:ext cx="1227535" cy="1200856"/>
            </a:xfrm>
            <a:custGeom>
              <a:avLst/>
              <a:gdLst/>
              <a:ahLst/>
              <a:cxnLst/>
              <a:rect r="r" b="b" t="t" l="l"/>
              <a:pathLst>
                <a:path h="1200856" w="1227535">
                  <a:moveTo>
                    <a:pt x="0" y="0"/>
                  </a:moveTo>
                  <a:lnTo>
                    <a:pt x="1227535" y="0"/>
                  </a:lnTo>
                  <a:lnTo>
                    <a:pt x="1227535" y="1200856"/>
                  </a:lnTo>
                  <a:lnTo>
                    <a:pt x="0" y="1200856"/>
                  </a:lnTo>
                  <a:close/>
                </a:path>
              </a:pathLst>
            </a:custGeom>
            <a:solidFill>
              <a:srgbClr val="D15353"/>
            </a:solidFill>
          </p:spPr>
        </p:sp>
        <p:sp>
          <p:nvSpPr>
            <p:cNvPr name="TextBox 8" id="8"/>
            <p:cNvSpPr txBox="true"/>
            <p:nvPr/>
          </p:nvSpPr>
          <p:spPr>
            <a:xfrm>
              <a:off x="0" y="-47625"/>
              <a:ext cx="1227535" cy="1248481"/>
            </a:xfrm>
            <a:prstGeom prst="rect">
              <a:avLst/>
            </a:prstGeom>
          </p:spPr>
          <p:txBody>
            <a:bodyPr anchor="ctr" rtlCol="false" tIns="50800" lIns="50800" bIns="50800" rIns="50800"/>
            <a:lstStyle/>
            <a:p>
              <a:pPr algn="ctr">
                <a:lnSpc>
                  <a:spcPts val="3244"/>
                </a:lnSpc>
              </a:pPr>
            </a:p>
          </p:txBody>
        </p:sp>
      </p:grpSp>
      <p:grpSp>
        <p:nvGrpSpPr>
          <p:cNvPr name="Group 9" id="9"/>
          <p:cNvGrpSpPr/>
          <p:nvPr/>
        </p:nvGrpSpPr>
        <p:grpSpPr>
          <a:xfrm rot="0">
            <a:off x="7178645" y="1083383"/>
            <a:ext cx="2373131" cy="2411751"/>
            <a:chOff x="0" y="0"/>
            <a:chExt cx="625022" cy="635194"/>
          </a:xfrm>
        </p:grpSpPr>
        <p:sp>
          <p:nvSpPr>
            <p:cNvPr name="Freeform 10" id="10"/>
            <p:cNvSpPr/>
            <p:nvPr/>
          </p:nvSpPr>
          <p:spPr>
            <a:xfrm flipH="false" flipV="false" rot="0">
              <a:off x="0" y="0"/>
              <a:ext cx="625022" cy="635194"/>
            </a:xfrm>
            <a:custGeom>
              <a:avLst/>
              <a:gdLst/>
              <a:ahLst/>
              <a:cxnLst/>
              <a:rect r="r" b="b" t="t" l="l"/>
              <a:pathLst>
                <a:path h="635194" w="625022">
                  <a:moveTo>
                    <a:pt x="0" y="0"/>
                  </a:moveTo>
                  <a:lnTo>
                    <a:pt x="625022" y="0"/>
                  </a:lnTo>
                  <a:lnTo>
                    <a:pt x="625022" y="635194"/>
                  </a:lnTo>
                  <a:lnTo>
                    <a:pt x="0" y="635194"/>
                  </a:lnTo>
                  <a:close/>
                </a:path>
              </a:pathLst>
            </a:custGeom>
            <a:solidFill>
              <a:srgbClr val="D15353"/>
            </a:solidFill>
          </p:spPr>
        </p:sp>
        <p:sp>
          <p:nvSpPr>
            <p:cNvPr name="TextBox 11" id="11"/>
            <p:cNvSpPr txBox="true"/>
            <p:nvPr/>
          </p:nvSpPr>
          <p:spPr>
            <a:xfrm>
              <a:off x="0" y="-47625"/>
              <a:ext cx="625022" cy="682819"/>
            </a:xfrm>
            <a:prstGeom prst="rect">
              <a:avLst/>
            </a:prstGeom>
          </p:spPr>
          <p:txBody>
            <a:bodyPr anchor="ctr" rtlCol="false" tIns="50800" lIns="50800" bIns="50800" rIns="50800"/>
            <a:lstStyle/>
            <a:p>
              <a:pPr algn="ctr">
                <a:lnSpc>
                  <a:spcPts val="3244"/>
                </a:lnSpc>
              </a:pPr>
            </a:p>
          </p:txBody>
        </p:sp>
      </p:grpSp>
      <p:sp>
        <p:nvSpPr>
          <p:cNvPr name="AutoShape 12" id="12"/>
          <p:cNvSpPr/>
          <p:nvPr/>
        </p:nvSpPr>
        <p:spPr>
          <a:xfrm>
            <a:off x="17707154" y="1951680"/>
            <a:ext cx="0" cy="2029276"/>
          </a:xfrm>
          <a:prstGeom prst="line">
            <a:avLst/>
          </a:prstGeom>
          <a:ln cap="flat" w="133350">
            <a:solidFill>
              <a:srgbClr val="D15353"/>
            </a:solidFill>
            <a:prstDash val="solid"/>
            <a:headEnd type="none" len="sm" w="sm"/>
            <a:tailEnd type="none" len="sm" w="sm"/>
          </a:ln>
        </p:spPr>
      </p:sp>
      <p:sp>
        <p:nvSpPr>
          <p:cNvPr name="Freeform 13" id="13"/>
          <p:cNvSpPr/>
          <p:nvPr/>
        </p:nvSpPr>
        <p:spPr>
          <a:xfrm flipH="false" flipV="false" rot="0">
            <a:off x="0" y="1766003"/>
            <a:ext cx="10034851" cy="6665190"/>
          </a:xfrm>
          <a:custGeom>
            <a:avLst/>
            <a:gdLst/>
            <a:ahLst/>
            <a:cxnLst/>
            <a:rect r="r" b="b" t="t" l="l"/>
            <a:pathLst>
              <a:path h="6665190" w="10034851">
                <a:moveTo>
                  <a:pt x="0" y="0"/>
                </a:moveTo>
                <a:lnTo>
                  <a:pt x="10034851" y="0"/>
                </a:lnTo>
                <a:lnTo>
                  <a:pt x="10034851" y="6665190"/>
                </a:lnTo>
                <a:lnTo>
                  <a:pt x="0" y="6665190"/>
                </a:lnTo>
                <a:lnTo>
                  <a:pt x="0" y="0"/>
                </a:lnTo>
                <a:close/>
              </a:path>
            </a:pathLst>
          </a:custGeom>
          <a:blipFill>
            <a:blip r:embed="rId4"/>
            <a:stretch>
              <a:fillRect l="0" t="0" r="0" b="0"/>
            </a:stretch>
          </a:blipFill>
        </p:spPr>
      </p:sp>
      <p:sp>
        <p:nvSpPr>
          <p:cNvPr name="TextBox 14" id="14"/>
          <p:cNvSpPr txBox="true"/>
          <p:nvPr/>
        </p:nvSpPr>
        <p:spPr>
          <a:xfrm rot="0">
            <a:off x="10423984" y="2099543"/>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EDA</a:t>
            </a:r>
          </a:p>
        </p:txBody>
      </p:sp>
      <p:sp>
        <p:nvSpPr>
          <p:cNvPr name="TextBox 15" id="15"/>
          <p:cNvSpPr txBox="true"/>
          <p:nvPr/>
        </p:nvSpPr>
        <p:spPr>
          <a:xfrm rot="0">
            <a:off x="10223163" y="3055860"/>
            <a:ext cx="7417315" cy="4319777"/>
          </a:xfrm>
          <a:prstGeom prst="rect">
            <a:avLst/>
          </a:prstGeom>
        </p:spPr>
        <p:txBody>
          <a:bodyPr anchor="t" rtlCol="false" tIns="0" lIns="0" bIns="0" rIns="0">
            <a:spAutoFit/>
          </a:bodyPr>
          <a:lstStyle/>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Tempe</a:t>
            </a:r>
            <a:r>
              <a:rPr lang="en-US" sz="1800">
                <a:solidFill>
                  <a:srgbClr val="000000"/>
                </a:solidFill>
                <a:latin typeface="Aileron Bold"/>
                <a:ea typeface="Aileron Bold"/>
                <a:cs typeface="Aileron Bold"/>
                <a:sym typeface="Aileron Bold"/>
              </a:rPr>
              <a:t>rature &amp; Feeling Temperature: </a:t>
            </a:r>
          </a:p>
          <a:p>
            <a:pPr algn="just">
              <a:lnSpc>
                <a:spcPts val="2646"/>
              </a:lnSpc>
            </a:pPr>
            <a:r>
              <a:rPr lang="en-US" sz="1800">
                <a:solidFill>
                  <a:srgbClr val="000000"/>
                </a:solidFill>
                <a:latin typeface="Aileron"/>
                <a:ea typeface="Aileron"/>
                <a:cs typeface="Aileron"/>
                <a:sym typeface="Aileron"/>
              </a:rPr>
              <a:t>Distribusi normal tanpa outlier signifikan, menunjukkan kondisi suhu stabil.</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Humidity: </a:t>
            </a:r>
          </a:p>
          <a:p>
            <a:pPr algn="just">
              <a:lnSpc>
                <a:spcPts val="2646"/>
              </a:lnSpc>
            </a:pPr>
            <a:r>
              <a:rPr lang="en-US" sz="1800">
                <a:solidFill>
                  <a:srgbClr val="000000"/>
                </a:solidFill>
                <a:latin typeface="Aileron"/>
                <a:ea typeface="Aileron"/>
                <a:cs typeface="Aileron"/>
                <a:sym typeface="Aileron"/>
              </a:rPr>
              <a:t>Variasi kelembaban signifikan, namun tetap dalam rentang yang diharapkan.</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Total Count: </a:t>
            </a:r>
          </a:p>
          <a:p>
            <a:pPr algn="just">
              <a:lnSpc>
                <a:spcPts val="2646"/>
              </a:lnSpc>
            </a:pPr>
            <a:r>
              <a:rPr lang="en-US" sz="1800">
                <a:solidFill>
                  <a:srgbClr val="000000"/>
                </a:solidFill>
                <a:latin typeface="Aileron"/>
                <a:ea typeface="Aileron"/>
                <a:cs typeface="Aileron"/>
                <a:sym typeface="Aileron"/>
              </a:rPr>
              <a:t>Terdapat outlier, menunjukkan hari-hari dengan lonjakan penyewaan sepeda yang tidak biasa.</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Weather Situation:</a:t>
            </a:r>
            <a:r>
              <a:rPr lang="en-US" sz="1800">
                <a:solidFill>
                  <a:srgbClr val="000000"/>
                </a:solidFill>
                <a:latin typeface="Aileron"/>
                <a:ea typeface="Aileron"/>
                <a:cs typeface="Aileron"/>
                <a:sym typeface="Aileron"/>
              </a:rPr>
              <a:t> </a:t>
            </a:r>
          </a:p>
          <a:p>
            <a:pPr algn="just">
              <a:lnSpc>
                <a:spcPts val="2646"/>
              </a:lnSpc>
            </a:pPr>
            <a:r>
              <a:rPr lang="en-US" sz="1800">
                <a:solidFill>
                  <a:srgbClr val="000000"/>
                </a:solidFill>
                <a:latin typeface="Aileron"/>
                <a:ea typeface="Aileron"/>
                <a:cs typeface="Aileron"/>
                <a:sym typeface="Aileron"/>
              </a:rPr>
              <a:t>Sebagian besar hari memiliki cuaca baik, mendukung aktivitas luar ruangan. Cuaca buruk jarang terjadi.</a:t>
            </a:r>
          </a:p>
          <a:p>
            <a:pPr algn="just">
              <a:lnSpc>
                <a:spcPts val="264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7107145">
            <a:off x="7568001" y="867716"/>
            <a:ext cx="15422517" cy="9197428"/>
          </a:xfrm>
          <a:custGeom>
            <a:avLst/>
            <a:gdLst/>
            <a:ahLst/>
            <a:cxnLst/>
            <a:rect r="r" b="b" t="t" l="l"/>
            <a:pathLst>
              <a:path h="9197428" w="15422517">
                <a:moveTo>
                  <a:pt x="0" y="0"/>
                </a:moveTo>
                <a:lnTo>
                  <a:pt x="15422516" y="0"/>
                </a:lnTo>
                <a:lnTo>
                  <a:pt x="15422516" y="9197428"/>
                </a:lnTo>
                <a:lnTo>
                  <a:pt x="0" y="9197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8715" y="1855807"/>
            <a:ext cx="19845431" cy="6575386"/>
            <a:chOff x="0" y="0"/>
            <a:chExt cx="5226780" cy="1731789"/>
          </a:xfrm>
        </p:grpSpPr>
        <p:sp>
          <p:nvSpPr>
            <p:cNvPr name="Freeform 4" id="4"/>
            <p:cNvSpPr/>
            <p:nvPr/>
          </p:nvSpPr>
          <p:spPr>
            <a:xfrm flipH="false" flipV="false" rot="0">
              <a:off x="0" y="0"/>
              <a:ext cx="5226780" cy="1731789"/>
            </a:xfrm>
            <a:custGeom>
              <a:avLst/>
              <a:gdLst/>
              <a:ahLst/>
              <a:cxnLst/>
              <a:rect r="r" b="b" t="t" l="l"/>
              <a:pathLst>
                <a:path h="1731789" w="5226780">
                  <a:moveTo>
                    <a:pt x="0" y="0"/>
                  </a:moveTo>
                  <a:lnTo>
                    <a:pt x="5226780" y="0"/>
                  </a:lnTo>
                  <a:lnTo>
                    <a:pt x="5226780" y="1731789"/>
                  </a:lnTo>
                  <a:lnTo>
                    <a:pt x="0" y="1731789"/>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5" id="5"/>
            <p:cNvSpPr txBox="true"/>
            <p:nvPr/>
          </p:nvSpPr>
          <p:spPr>
            <a:xfrm>
              <a:off x="0" y="9525"/>
              <a:ext cx="5226780" cy="172226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399216" y="4698798"/>
            <a:ext cx="4660796" cy="4559502"/>
            <a:chOff x="0" y="0"/>
            <a:chExt cx="1227535" cy="1200856"/>
          </a:xfrm>
        </p:grpSpPr>
        <p:sp>
          <p:nvSpPr>
            <p:cNvPr name="Freeform 7" id="7"/>
            <p:cNvSpPr/>
            <p:nvPr/>
          </p:nvSpPr>
          <p:spPr>
            <a:xfrm flipH="false" flipV="false" rot="0">
              <a:off x="0" y="0"/>
              <a:ext cx="1227535" cy="1200856"/>
            </a:xfrm>
            <a:custGeom>
              <a:avLst/>
              <a:gdLst/>
              <a:ahLst/>
              <a:cxnLst/>
              <a:rect r="r" b="b" t="t" l="l"/>
              <a:pathLst>
                <a:path h="1200856" w="1227535">
                  <a:moveTo>
                    <a:pt x="0" y="0"/>
                  </a:moveTo>
                  <a:lnTo>
                    <a:pt x="1227535" y="0"/>
                  </a:lnTo>
                  <a:lnTo>
                    <a:pt x="1227535" y="1200856"/>
                  </a:lnTo>
                  <a:lnTo>
                    <a:pt x="0" y="1200856"/>
                  </a:lnTo>
                  <a:close/>
                </a:path>
              </a:pathLst>
            </a:custGeom>
            <a:solidFill>
              <a:srgbClr val="D15353"/>
            </a:solidFill>
          </p:spPr>
        </p:sp>
        <p:sp>
          <p:nvSpPr>
            <p:cNvPr name="TextBox 8" id="8"/>
            <p:cNvSpPr txBox="true"/>
            <p:nvPr/>
          </p:nvSpPr>
          <p:spPr>
            <a:xfrm>
              <a:off x="0" y="-47625"/>
              <a:ext cx="1227535" cy="1248481"/>
            </a:xfrm>
            <a:prstGeom prst="rect">
              <a:avLst/>
            </a:prstGeom>
          </p:spPr>
          <p:txBody>
            <a:bodyPr anchor="ctr" rtlCol="false" tIns="50800" lIns="50800" bIns="50800" rIns="50800"/>
            <a:lstStyle/>
            <a:p>
              <a:pPr algn="ctr">
                <a:lnSpc>
                  <a:spcPts val="3244"/>
                </a:lnSpc>
              </a:pPr>
            </a:p>
          </p:txBody>
        </p:sp>
      </p:grpSp>
      <p:grpSp>
        <p:nvGrpSpPr>
          <p:cNvPr name="Group 9" id="9"/>
          <p:cNvGrpSpPr/>
          <p:nvPr/>
        </p:nvGrpSpPr>
        <p:grpSpPr>
          <a:xfrm rot="0">
            <a:off x="7178645" y="1083383"/>
            <a:ext cx="2373131" cy="2411751"/>
            <a:chOff x="0" y="0"/>
            <a:chExt cx="625022" cy="635194"/>
          </a:xfrm>
        </p:grpSpPr>
        <p:sp>
          <p:nvSpPr>
            <p:cNvPr name="Freeform 10" id="10"/>
            <p:cNvSpPr/>
            <p:nvPr/>
          </p:nvSpPr>
          <p:spPr>
            <a:xfrm flipH="false" flipV="false" rot="0">
              <a:off x="0" y="0"/>
              <a:ext cx="625022" cy="635194"/>
            </a:xfrm>
            <a:custGeom>
              <a:avLst/>
              <a:gdLst/>
              <a:ahLst/>
              <a:cxnLst/>
              <a:rect r="r" b="b" t="t" l="l"/>
              <a:pathLst>
                <a:path h="635194" w="625022">
                  <a:moveTo>
                    <a:pt x="0" y="0"/>
                  </a:moveTo>
                  <a:lnTo>
                    <a:pt x="625022" y="0"/>
                  </a:lnTo>
                  <a:lnTo>
                    <a:pt x="625022" y="635194"/>
                  </a:lnTo>
                  <a:lnTo>
                    <a:pt x="0" y="635194"/>
                  </a:lnTo>
                  <a:close/>
                </a:path>
              </a:pathLst>
            </a:custGeom>
            <a:solidFill>
              <a:srgbClr val="D15353"/>
            </a:solidFill>
          </p:spPr>
        </p:sp>
        <p:sp>
          <p:nvSpPr>
            <p:cNvPr name="TextBox 11" id="11"/>
            <p:cNvSpPr txBox="true"/>
            <p:nvPr/>
          </p:nvSpPr>
          <p:spPr>
            <a:xfrm>
              <a:off x="0" y="-47625"/>
              <a:ext cx="625022" cy="682819"/>
            </a:xfrm>
            <a:prstGeom prst="rect">
              <a:avLst/>
            </a:prstGeom>
          </p:spPr>
          <p:txBody>
            <a:bodyPr anchor="ctr" rtlCol="false" tIns="50800" lIns="50800" bIns="50800" rIns="50800"/>
            <a:lstStyle/>
            <a:p>
              <a:pPr algn="ctr">
                <a:lnSpc>
                  <a:spcPts val="3244"/>
                </a:lnSpc>
              </a:pPr>
            </a:p>
          </p:txBody>
        </p:sp>
      </p:grpSp>
      <p:sp>
        <p:nvSpPr>
          <p:cNvPr name="AutoShape 12" id="12"/>
          <p:cNvSpPr/>
          <p:nvPr/>
        </p:nvSpPr>
        <p:spPr>
          <a:xfrm>
            <a:off x="17707154" y="1951680"/>
            <a:ext cx="0" cy="2029276"/>
          </a:xfrm>
          <a:prstGeom prst="line">
            <a:avLst/>
          </a:prstGeom>
          <a:ln cap="flat" w="133350">
            <a:solidFill>
              <a:srgbClr val="D15353"/>
            </a:solidFill>
            <a:prstDash val="solid"/>
            <a:headEnd type="none" len="sm" w="sm"/>
            <a:tailEnd type="none" len="sm" w="sm"/>
          </a:ln>
        </p:spPr>
      </p:sp>
      <p:sp>
        <p:nvSpPr>
          <p:cNvPr name="Freeform 13" id="13"/>
          <p:cNvSpPr/>
          <p:nvPr/>
        </p:nvSpPr>
        <p:spPr>
          <a:xfrm flipH="false" flipV="false" rot="0">
            <a:off x="0" y="2592412"/>
            <a:ext cx="9727183" cy="5294297"/>
          </a:xfrm>
          <a:custGeom>
            <a:avLst/>
            <a:gdLst/>
            <a:ahLst/>
            <a:cxnLst/>
            <a:rect r="r" b="b" t="t" l="l"/>
            <a:pathLst>
              <a:path h="5294297" w="9727183">
                <a:moveTo>
                  <a:pt x="0" y="0"/>
                </a:moveTo>
                <a:lnTo>
                  <a:pt x="9727183" y="0"/>
                </a:lnTo>
                <a:lnTo>
                  <a:pt x="9727183" y="5294298"/>
                </a:lnTo>
                <a:lnTo>
                  <a:pt x="0" y="5294298"/>
                </a:lnTo>
                <a:lnTo>
                  <a:pt x="0" y="0"/>
                </a:lnTo>
                <a:close/>
              </a:path>
            </a:pathLst>
          </a:custGeom>
          <a:blipFill>
            <a:blip r:embed="rId4"/>
            <a:stretch>
              <a:fillRect l="0" t="0" r="0" b="0"/>
            </a:stretch>
          </a:blipFill>
        </p:spPr>
      </p:sp>
      <p:sp>
        <p:nvSpPr>
          <p:cNvPr name="TextBox 14" id="14"/>
          <p:cNvSpPr txBox="true"/>
          <p:nvPr/>
        </p:nvSpPr>
        <p:spPr>
          <a:xfrm rot="0">
            <a:off x="10423984" y="2099543"/>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EDA</a:t>
            </a:r>
          </a:p>
        </p:txBody>
      </p:sp>
      <p:sp>
        <p:nvSpPr>
          <p:cNvPr name="TextBox 15" id="15"/>
          <p:cNvSpPr txBox="true"/>
          <p:nvPr/>
        </p:nvSpPr>
        <p:spPr>
          <a:xfrm rot="0">
            <a:off x="10223163" y="3055860"/>
            <a:ext cx="7417315" cy="4653152"/>
          </a:xfrm>
          <a:prstGeom prst="rect">
            <a:avLst/>
          </a:prstGeom>
        </p:spPr>
        <p:txBody>
          <a:bodyPr anchor="t" rtlCol="false" tIns="0" lIns="0" bIns="0" rIns="0">
            <a:spAutoFit/>
          </a:bodyPr>
          <a:lstStyle/>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Jam Sibuk Pagi dan Sore:</a:t>
            </a:r>
          </a:p>
          <a:p>
            <a:pPr algn="just">
              <a:lnSpc>
                <a:spcPts val="2646"/>
              </a:lnSpc>
            </a:pPr>
            <a:r>
              <a:rPr lang="en-US" sz="1800">
                <a:solidFill>
                  <a:srgbClr val="000000"/>
                </a:solidFill>
                <a:latin typeface="Aileron"/>
                <a:ea typeface="Aileron"/>
                <a:cs typeface="Aileron"/>
                <a:sym typeface="Aileron"/>
              </a:rPr>
              <a:t>Puncak penyewaan pada jam 8 pagi dan 5 sore, mencerminkan penggunaan sepeda untuk perjalanan kerja atau sekolah.</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Penurunan di Tengah Hari:</a:t>
            </a:r>
          </a:p>
          <a:p>
            <a:pPr algn="just">
              <a:lnSpc>
                <a:spcPts val="2646"/>
              </a:lnSpc>
            </a:pPr>
            <a:r>
              <a:rPr lang="en-US" sz="1800">
                <a:solidFill>
                  <a:srgbClr val="000000"/>
                </a:solidFill>
                <a:latin typeface="Aileron"/>
                <a:ea typeface="Aileron"/>
                <a:cs typeface="Aileron"/>
                <a:sym typeface="Aileron"/>
              </a:rPr>
              <a:t>Penyewaan menurun setelah jam 8 pagi hingga sore, menunjukkan penurunan aktivitas penggunaan sepeda di jam-jam tersebut.</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Aktivitas Rendah di Malam Hari:</a:t>
            </a:r>
          </a:p>
          <a:p>
            <a:pPr algn="just">
              <a:lnSpc>
                <a:spcPts val="2646"/>
              </a:lnSpc>
            </a:pPr>
            <a:r>
              <a:rPr lang="en-US" sz="1800">
                <a:solidFill>
                  <a:srgbClr val="000000"/>
                </a:solidFill>
                <a:latin typeface="Aileron"/>
                <a:ea typeface="Aileron"/>
                <a:cs typeface="Aileron"/>
                <a:sym typeface="Aileron"/>
              </a:rPr>
              <a:t>Penyewaan menurun drastis setelah jam 8 malam, kemungkinan karena preferensi tidak menggunakan sepeda pada malam hari.</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Pola Penggunaan Sepeda:</a:t>
            </a:r>
          </a:p>
          <a:p>
            <a:pPr algn="just">
              <a:lnSpc>
                <a:spcPts val="2646"/>
              </a:lnSpc>
            </a:pPr>
            <a:r>
              <a:rPr lang="en-US" sz="1800">
                <a:solidFill>
                  <a:srgbClr val="000000"/>
                </a:solidFill>
                <a:latin typeface="Aileron"/>
                <a:ea typeface="Aileron"/>
                <a:cs typeface="Aileron"/>
                <a:sym typeface="Aileron"/>
              </a:rPr>
              <a:t>Menunjukkan penggunaan sepeda untuk keperluan komuter pada pagi dan sore hari, penting untuk pengelolaan ketersediaan sepeda pada jam-jam tersebut.</a:t>
            </a:r>
          </a:p>
          <a:p>
            <a:pPr algn="just">
              <a:lnSpc>
                <a:spcPts val="2646"/>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7107145">
            <a:off x="7568001" y="867716"/>
            <a:ext cx="15422517" cy="9197428"/>
          </a:xfrm>
          <a:custGeom>
            <a:avLst/>
            <a:gdLst/>
            <a:ahLst/>
            <a:cxnLst/>
            <a:rect r="r" b="b" t="t" l="l"/>
            <a:pathLst>
              <a:path h="9197428" w="15422517">
                <a:moveTo>
                  <a:pt x="0" y="0"/>
                </a:moveTo>
                <a:lnTo>
                  <a:pt x="15422516" y="0"/>
                </a:lnTo>
                <a:lnTo>
                  <a:pt x="15422516" y="9197428"/>
                </a:lnTo>
                <a:lnTo>
                  <a:pt x="0" y="9197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8715" y="1855807"/>
            <a:ext cx="19845431" cy="6575386"/>
            <a:chOff x="0" y="0"/>
            <a:chExt cx="5226780" cy="1731789"/>
          </a:xfrm>
        </p:grpSpPr>
        <p:sp>
          <p:nvSpPr>
            <p:cNvPr name="Freeform 4" id="4"/>
            <p:cNvSpPr/>
            <p:nvPr/>
          </p:nvSpPr>
          <p:spPr>
            <a:xfrm flipH="false" flipV="false" rot="0">
              <a:off x="0" y="0"/>
              <a:ext cx="5226780" cy="1731789"/>
            </a:xfrm>
            <a:custGeom>
              <a:avLst/>
              <a:gdLst/>
              <a:ahLst/>
              <a:cxnLst/>
              <a:rect r="r" b="b" t="t" l="l"/>
              <a:pathLst>
                <a:path h="1731789" w="5226780">
                  <a:moveTo>
                    <a:pt x="0" y="0"/>
                  </a:moveTo>
                  <a:lnTo>
                    <a:pt x="5226780" y="0"/>
                  </a:lnTo>
                  <a:lnTo>
                    <a:pt x="5226780" y="1731789"/>
                  </a:lnTo>
                  <a:lnTo>
                    <a:pt x="0" y="1731789"/>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5" id="5"/>
            <p:cNvSpPr txBox="true"/>
            <p:nvPr/>
          </p:nvSpPr>
          <p:spPr>
            <a:xfrm>
              <a:off x="0" y="9525"/>
              <a:ext cx="5226780" cy="172226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399216" y="4698798"/>
            <a:ext cx="4660796" cy="4559502"/>
            <a:chOff x="0" y="0"/>
            <a:chExt cx="1227535" cy="1200856"/>
          </a:xfrm>
        </p:grpSpPr>
        <p:sp>
          <p:nvSpPr>
            <p:cNvPr name="Freeform 7" id="7"/>
            <p:cNvSpPr/>
            <p:nvPr/>
          </p:nvSpPr>
          <p:spPr>
            <a:xfrm flipH="false" flipV="false" rot="0">
              <a:off x="0" y="0"/>
              <a:ext cx="1227535" cy="1200856"/>
            </a:xfrm>
            <a:custGeom>
              <a:avLst/>
              <a:gdLst/>
              <a:ahLst/>
              <a:cxnLst/>
              <a:rect r="r" b="b" t="t" l="l"/>
              <a:pathLst>
                <a:path h="1200856" w="1227535">
                  <a:moveTo>
                    <a:pt x="0" y="0"/>
                  </a:moveTo>
                  <a:lnTo>
                    <a:pt x="1227535" y="0"/>
                  </a:lnTo>
                  <a:lnTo>
                    <a:pt x="1227535" y="1200856"/>
                  </a:lnTo>
                  <a:lnTo>
                    <a:pt x="0" y="1200856"/>
                  </a:lnTo>
                  <a:close/>
                </a:path>
              </a:pathLst>
            </a:custGeom>
            <a:solidFill>
              <a:srgbClr val="D15353"/>
            </a:solidFill>
          </p:spPr>
        </p:sp>
        <p:sp>
          <p:nvSpPr>
            <p:cNvPr name="TextBox 8" id="8"/>
            <p:cNvSpPr txBox="true"/>
            <p:nvPr/>
          </p:nvSpPr>
          <p:spPr>
            <a:xfrm>
              <a:off x="0" y="-47625"/>
              <a:ext cx="1227535" cy="1248481"/>
            </a:xfrm>
            <a:prstGeom prst="rect">
              <a:avLst/>
            </a:prstGeom>
          </p:spPr>
          <p:txBody>
            <a:bodyPr anchor="ctr" rtlCol="false" tIns="50800" lIns="50800" bIns="50800" rIns="50800"/>
            <a:lstStyle/>
            <a:p>
              <a:pPr algn="ctr">
                <a:lnSpc>
                  <a:spcPts val="3244"/>
                </a:lnSpc>
              </a:pPr>
            </a:p>
          </p:txBody>
        </p:sp>
      </p:grpSp>
      <p:grpSp>
        <p:nvGrpSpPr>
          <p:cNvPr name="Group 9" id="9"/>
          <p:cNvGrpSpPr/>
          <p:nvPr/>
        </p:nvGrpSpPr>
        <p:grpSpPr>
          <a:xfrm rot="0">
            <a:off x="7178645" y="1083383"/>
            <a:ext cx="2373131" cy="2411751"/>
            <a:chOff x="0" y="0"/>
            <a:chExt cx="625022" cy="635194"/>
          </a:xfrm>
        </p:grpSpPr>
        <p:sp>
          <p:nvSpPr>
            <p:cNvPr name="Freeform 10" id="10"/>
            <p:cNvSpPr/>
            <p:nvPr/>
          </p:nvSpPr>
          <p:spPr>
            <a:xfrm flipH="false" flipV="false" rot="0">
              <a:off x="0" y="0"/>
              <a:ext cx="625022" cy="635194"/>
            </a:xfrm>
            <a:custGeom>
              <a:avLst/>
              <a:gdLst/>
              <a:ahLst/>
              <a:cxnLst/>
              <a:rect r="r" b="b" t="t" l="l"/>
              <a:pathLst>
                <a:path h="635194" w="625022">
                  <a:moveTo>
                    <a:pt x="0" y="0"/>
                  </a:moveTo>
                  <a:lnTo>
                    <a:pt x="625022" y="0"/>
                  </a:lnTo>
                  <a:lnTo>
                    <a:pt x="625022" y="635194"/>
                  </a:lnTo>
                  <a:lnTo>
                    <a:pt x="0" y="635194"/>
                  </a:lnTo>
                  <a:close/>
                </a:path>
              </a:pathLst>
            </a:custGeom>
            <a:solidFill>
              <a:srgbClr val="D15353"/>
            </a:solidFill>
          </p:spPr>
        </p:sp>
        <p:sp>
          <p:nvSpPr>
            <p:cNvPr name="TextBox 11" id="11"/>
            <p:cNvSpPr txBox="true"/>
            <p:nvPr/>
          </p:nvSpPr>
          <p:spPr>
            <a:xfrm>
              <a:off x="0" y="-47625"/>
              <a:ext cx="625022" cy="682819"/>
            </a:xfrm>
            <a:prstGeom prst="rect">
              <a:avLst/>
            </a:prstGeom>
          </p:spPr>
          <p:txBody>
            <a:bodyPr anchor="ctr" rtlCol="false" tIns="50800" lIns="50800" bIns="50800" rIns="50800"/>
            <a:lstStyle/>
            <a:p>
              <a:pPr algn="ctr">
                <a:lnSpc>
                  <a:spcPts val="3244"/>
                </a:lnSpc>
              </a:pPr>
            </a:p>
          </p:txBody>
        </p:sp>
      </p:grpSp>
      <p:sp>
        <p:nvSpPr>
          <p:cNvPr name="AutoShape 12" id="12"/>
          <p:cNvSpPr/>
          <p:nvPr/>
        </p:nvSpPr>
        <p:spPr>
          <a:xfrm>
            <a:off x="17707154" y="1951680"/>
            <a:ext cx="0" cy="2029276"/>
          </a:xfrm>
          <a:prstGeom prst="line">
            <a:avLst/>
          </a:prstGeom>
          <a:ln cap="flat" w="133350">
            <a:solidFill>
              <a:srgbClr val="D15353"/>
            </a:solidFill>
            <a:prstDash val="solid"/>
            <a:headEnd type="none" len="sm" w="sm"/>
            <a:tailEnd type="none" len="sm" w="sm"/>
          </a:ln>
        </p:spPr>
      </p:sp>
      <p:sp>
        <p:nvSpPr>
          <p:cNvPr name="Freeform 13" id="13"/>
          <p:cNvSpPr/>
          <p:nvPr/>
        </p:nvSpPr>
        <p:spPr>
          <a:xfrm flipH="false" flipV="false" rot="0">
            <a:off x="0" y="2544086"/>
            <a:ext cx="9551776" cy="5198827"/>
          </a:xfrm>
          <a:custGeom>
            <a:avLst/>
            <a:gdLst/>
            <a:ahLst/>
            <a:cxnLst/>
            <a:rect r="r" b="b" t="t" l="l"/>
            <a:pathLst>
              <a:path h="5198827" w="9551776">
                <a:moveTo>
                  <a:pt x="0" y="0"/>
                </a:moveTo>
                <a:lnTo>
                  <a:pt x="9551776" y="0"/>
                </a:lnTo>
                <a:lnTo>
                  <a:pt x="9551776" y="5198828"/>
                </a:lnTo>
                <a:lnTo>
                  <a:pt x="0" y="5198828"/>
                </a:lnTo>
                <a:lnTo>
                  <a:pt x="0" y="0"/>
                </a:lnTo>
                <a:close/>
              </a:path>
            </a:pathLst>
          </a:custGeom>
          <a:blipFill>
            <a:blip r:embed="rId4"/>
            <a:stretch>
              <a:fillRect l="0" t="0" r="0" b="0"/>
            </a:stretch>
          </a:blipFill>
        </p:spPr>
      </p:sp>
      <p:sp>
        <p:nvSpPr>
          <p:cNvPr name="TextBox 14" id="14"/>
          <p:cNvSpPr txBox="true"/>
          <p:nvPr/>
        </p:nvSpPr>
        <p:spPr>
          <a:xfrm rot="0">
            <a:off x="10423984" y="2099543"/>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EDA</a:t>
            </a:r>
          </a:p>
        </p:txBody>
      </p:sp>
      <p:sp>
        <p:nvSpPr>
          <p:cNvPr name="TextBox 15" id="15"/>
          <p:cNvSpPr txBox="true"/>
          <p:nvPr/>
        </p:nvSpPr>
        <p:spPr>
          <a:xfrm rot="0">
            <a:off x="10223163" y="3015160"/>
            <a:ext cx="7417315" cy="3319652"/>
          </a:xfrm>
          <a:prstGeom prst="rect">
            <a:avLst/>
          </a:prstGeom>
        </p:spPr>
        <p:txBody>
          <a:bodyPr anchor="t" rtlCol="false" tIns="0" lIns="0" bIns="0" rIns="0">
            <a:spAutoFit/>
          </a:bodyPr>
          <a:lstStyle/>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Penurunan Awal Minggu:</a:t>
            </a:r>
          </a:p>
          <a:p>
            <a:pPr algn="just">
              <a:lnSpc>
                <a:spcPts val="2646"/>
              </a:lnSpc>
            </a:pPr>
            <a:r>
              <a:rPr lang="en-US" sz="1800">
                <a:solidFill>
                  <a:srgbClr val="000000"/>
                </a:solidFill>
                <a:latin typeface="Aileron"/>
                <a:ea typeface="Aileron"/>
                <a:cs typeface="Aileron"/>
                <a:sym typeface="Aileron"/>
              </a:rPr>
              <a:t>Aktivitas penyewaan lebih rendah pada hari Senin hingga Rabu, kemungkinan karena komitmen lain seperti pekerjaan atau sekolah.</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Peningkatan Akhir Minggu:</a:t>
            </a:r>
          </a:p>
          <a:p>
            <a:pPr algn="just">
              <a:lnSpc>
                <a:spcPts val="2646"/>
              </a:lnSpc>
            </a:pPr>
            <a:r>
              <a:rPr lang="en-US" sz="1800">
                <a:solidFill>
                  <a:srgbClr val="000000"/>
                </a:solidFill>
                <a:latin typeface="Aileron"/>
                <a:ea typeface="Aileron"/>
                <a:cs typeface="Aileron"/>
                <a:sym typeface="Aileron"/>
              </a:rPr>
              <a:t>Penyewaan meningkat mulai dari Kamis dan mencapai puncak pada hari Jumat, mungkin terkait dengan persiapan akhir pekan.</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Penurunan Akhir Pekan:</a:t>
            </a:r>
          </a:p>
          <a:p>
            <a:pPr algn="just">
              <a:lnSpc>
                <a:spcPts val="2646"/>
              </a:lnSpc>
            </a:pPr>
            <a:r>
              <a:rPr lang="en-US" sz="1800">
                <a:solidFill>
                  <a:srgbClr val="000000"/>
                </a:solidFill>
                <a:latin typeface="Aileron"/>
                <a:ea typeface="Aileron"/>
                <a:cs typeface="Aileron"/>
                <a:sym typeface="Aileron"/>
              </a:rPr>
              <a:t>Aktivitas menurun pada hari Sabtu dan Minggu, menunjukkan preferensi untuk kegiatan lain atau istirahat di rumah.</a:t>
            </a:r>
          </a:p>
          <a:p>
            <a:pPr algn="just">
              <a:lnSpc>
                <a:spcPts val="2646"/>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7107145">
            <a:off x="7568001" y="867716"/>
            <a:ext cx="15422517" cy="9197428"/>
          </a:xfrm>
          <a:custGeom>
            <a:avLst/>
            <a:gdLst/>
            <a:ahLst/>
            <a:cxnLst/>
            <a:rect r="r" b="b" t="t" l="l"/>
            <a:pathLst>
              <a:path h="9197428" w="15422517">
                <a:moveTo>
                  <a:pt x="0" y="0"/>
                </a:moveTo>
                <a:lnTo>
                  <a:pt x="15422516" y="0"/>
                </a:lnTo>
                <a:lnTo>
                  <a:pt x="15422516" y="9197428"/>
                </a:lnTo>
                <a:lnTo>
                  <a:pt x="0" y="91974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78715" y="1855807"/>
            <a:ext cx="19845431" cy="6575386"/>
            <a:chOff x="0" y="0"/>
            <a:chExt cx="5226780" cy="1731789"/>
          </a:xfrm>
        </p:grpSpPr>
        <p:sp>
          <p:nvSpPr>
            <p:cNvPr name="Freeform 4" id="4"/>
            <p:cNvSpPr/>
            <p:nvPr/>
          </p:nvSpPr>
          <p:spPr>
            <a:xfrm flipH="false" flipV="false" rot="0">
              <a:off x="0" y="0"/>
              <a:ext cx="5226780" cy="1731789"/>
            </a:xfrm>
            <a:custGeom>
              <a:avLst/>
              <a:gdLst/>
              <a:ahLst/>
              <a:cxnLst/>
              <a:rect r="r" b="b" t="t" l="l"/>
              <a:pathLst>
                <a:path h="1731789" w="5226780">
                  <a:moveTo>
                    <a:pt x="0" y="0"/>
                  </a:moveTo>
                  <a:lnTo>
                    <a:pt x="5226780" y="0"/>
                  </a:lnTo>
                  <a:lnTo>
                    <a:pt x="5226780" y="1731789"/>
                  </a:lnTo>
                  <a:lnTo>
                    <a:pt x="0" y="1731789"/>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5" id="5"/>
            <p:cNvSpPr txBox="true"/>
            <p:nvPr/>
          </p:nvSpPr>
          <p:spPr>
            <a:xfrm>
              <a:off x="0" y="9525"/>
              <a:ext cx="5226780" cy="172226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1399216" y="4698798"/>
            <a:ext cx="4660796" cy="4559502"/>
            <a:chOff x="0" y="0"/>
            <a:chExt cx="1227535" cy="1200856"/>
          </a:xfrm>
        </p:grpSpPr>
        <p:sp>
          <p:nvSpPr>
            <p:cNvPr name="Freeform 7" id="7"/>
            <p:cNvSpPr/>
            <p:nvPr/>
          </p:nvSpPr>
          <p:spPr>
            <a:xfrm flipH="false" flipV="false" rot="0">
              <a:off x="0" y="0"/>
              <a:ext cx="1227535" cy="1200856"/>
            </a:xfrm>
            <a:custGeom>
              <a:avLst/>
              <a:gdLst/>
              <a:ahLst/>
              <a:cxnLst/>
              <a:rect r="r" b="b" t="t" l="l"/>
              <a:pathLst>
                <a:path h="1200856" w="1227535">
                  <a:moveTo>
                    <a:pt x="0" y="0"/>
                  </a:moveTo>
                  <a:lnTo>
                    <a:pt x="1227535" y="0"/>
                  </a:lnTo>
                  <a:lnTo>
                    <a:pt x="1227535" y="1200856"/>
                  </a:lnTo>
                  <a:lnTo>
                    <a:pt x="0" y="1200856"/>
                  </a:lnTo>
                  <a:close/>
                </a:path>
              </a:pathLst>
            </a:custGeom>
            <a:solidFill>
              <a:srgbClr val="D15353"/>
            </a:solidFill>
          </p:spPr>
        </p:sp>
        <p:sp>
          <p:nvSpPr>
            <p:cNvPr name="TextBox 8" id="8"/>
            <p:cNvSpPr txBox="true"/>
            <p:nvPr/>
          </p:nvSpPr>
          <p:spPr>
            <a:xfrm>
              <a:off x="0" y="-47625"/>
              <a:ext cx="1227535" cy="1248481"/>
            </a:xfrm>
            <a:prstGeom prst="rect">
              <a:avLst/>
            </a:prstGeom>
          </p:spPr>
          <p:txBody>
            <a:bodyPr anchor="ctr" rtlCol="false" tIns="50800" lIns="50800" bIns="50800" rIns="50800"/>
            <a:lstStyle/>
            <a:p>
              <a:pPr algn="ctr">
                <a:lnSpc>
                  <a:spcPts val="3244"/>
                </a:lnSpc>
              </a:pPr>
            </a:p>
          </p:txBody>
        </p:sp>
      </p:grpSp>
      <p:grpSp>
        <p:nvGrpSpPr>
          <p:cNvPr name="Group 9" id="9"/>
          <p:cNvGrpSpPr/>
          <p:nvPr/>
        </p:nvGrpSpPr>
        <p:grpSpPr>
          <a:xfrm rot="0">
            <a:off x="7178645" y="1083383"/>
            <a:ext cx="2373131" cy="2411751"/>
            <a:chOff x="0" y="0"/>
            <a:chExt cx="625022" cy="635194"/>
          </a:xfrm>
        </p:grpSpPr>
        <p:sp>
          <p:nvSpPr>
            <p:cNvPr name="Freeform 10" id="10"/>
            <p:cNvSpPr/>
            <p:nvPr/>
          </p:nvSpPr>
          <p:spPr>
            <a:xfrm flipH="false" flipV="false" rot="0">
              <a:off x="0" y="0"/>
              <a:ext cx="625022" cy="635194"/>
            </a:xfrm>
            <a:custGeom>
              <a:avLst/>
              <a:gdLst/>
              <a:ahLst/>
              <a:cxnLst/>
              <a:rect r="r" b="b" t="t" l="l"/>
              <a:pathLst>
                <a:path h="635194" w="625022">
                  <a:moveTo>
                    <a:pt x="0" y="0"/>
                  </a:moveTo>
                  <a:lnTo>
                    <a:pt x="625022" y="0"/>
                  </a:lnTo>
                  <a:lnTo>
                    <a:pt x="625022" y="635194"/>
                  </a:lnTo>
                  <a:lnTo>
                    <a:pt x="0" y="635194"/>
                  </a:lnTo>
                  <a:close/>
                </a:path>
              </a:pathLst>
            </a:custGeom>
            <a:solidFill>
              <a:srgbClr val="D15353"/>
            </a:solidFill>
          </p:spPr>
        </p:sp>
        <p:sp>
          <p:nvSpPr>
            <p:cNvPr name="TextBox 11" id="11"/>
            <p:cNvSpPr txBox="true"/>
            <p:nvPr/>
          </p:nvSpPr>
          <p:spPr>
            <a:xfrm>
              <a:off x="0" y="-47625"/>
              <a:ext cx="625022" cy="682819"/>
            </a:xfrm>
            <a:prstGeom prst="rect">
              <a:avLst/>
            </a:prstGeom>
          </p:spPr>
          <p:txBody>
            <a:bodyPr anchor="ctr" rtlCol="false" tIns="50800" lIns="50800" bIns="50800" rIns="50800"/>
            <a:lstStyle/>
            <a:p>
              <a:pPr algn="ctr">
                <a:lnSpc>
                  <a:spcPts val="3244"/>
                </a:lnSpc>
              </a:pPr>
            </a:p>
          </p:txBody>
        </p:sp>
      </p:grpSp>
      <p:sp>
        <p:nvSpPr>
          <p:cNvPr name="AutoShape 12" id="12"/>
          <p:cNvSpPr/>
          <p:nvPr/>
        </p:nvSpPr>
        <p:spPr>
          <a:xfrm>
            <a:off x="17707154" y="1951680"/>
            <a:ext cx="0" cy="2029276"/>
          </a:xfrm>
          <a:prstGeom prst="line">
            <a:avLst/>
          </a:prstGeom>
          <a:ln cap="flat" w="133350">
            <a:solidFill>
              <a:srgbClr val="D15353"/>
            </a:solidFill>
            <a:prstDash val="solid"/>
            <a:headEnd type="none" len="sm" w="sm"/>
            <a:tailEnd type="none" len="sm" w="sm"/>
          </a:ln>
        </p:spPr>
      </p:sp>
      <p:sp>
        <p:nvSpPr>
          <p:cNvPr name="Freeform 13" id="13"/>
          <p:cNvSpPr/>
          <p:nvPr/>
        </p:nvSpPr>
        <p:spPr>
          <a:xfrm flipH="false" flipV="false" rot="0">
            <a:off x="0" y="2468161"/>
            <a:ext cx="9830769" cy="5350677"/>
          </a:xfrm>
          <a:custGeom>
            <a:avLst/>
            <a:gdLst/>
            <a:ahLst/>
            <a:cxnLst/>
            <a:rect r="r" b="b" t="t" l="l"/>
            <a:pathLst>
              <a:path h="5350677" w="9830769">
                <a:moveTo>
                  <a:pt x="0" y="0"/>
                </a:moveTo>
                <a:lnTo>
                  <a:pt x="9830769" y="0"/>
                </a:lnTo>
                <a:lnTo>
                  <a:pt x="9830769" y="5350678"/>
                </a:lnTo>
                <a:lnTo>
                  <a:pt x="0" y="5350678"/>
                </a:lnTo>
                <a:lnTo>
                  <a:pt x="0" y="0"/>
                </a:lnTo>
                <a:close/>
              </a:path>
            </a:pathLst>
          </a:custGeom>
          <a:blipFill>
            <a:blip r:embed="rId4"/>
            <a:stretch>
              <a:fillRect l="0" t="0" r="0" b="0"/>
            </a:stretch>
          </a:blipFill>
        </p:spPr>
      </p:sp>
      <p:sp>
        <p:nvSpPr>
          <p:cNvPr name="TextBox 14" id="14"/>
          <p:cNvSpPr txBox="true"/>
          <p:nvPr/>
        </p:nvSpPr>
        <p:spPr>
          <a:xfrm rot="0">
            <a:off x="10423984" y="2099543"/>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EDA</a:t>
            </a:r>
          </a:p>
        </p:txBody>
      </p:sp>
      <p:sp>
        <p:nvSpPr>
          <p:cNvPr name="TextBox 15" id="15"/>
          <p:cNvSpPr txBox="true"/>
          <p:nvPr/>
        </p:nvSpPr>
        <p:spPr>
          <a:xfrm rot="0">
            <a:off x="10223163" y="3015160"/>
            <a:ext cx="7417315" cy="4319777"/>
          </a:xfrm>
          <a:prstGeom prst="rect">
            <a:avLst/>
          </a:prstGeom>
        </p:spPr>
        <p:txBody>
          <a:bodyPr anchor="t" rtlCol="false" tIns="0" lIns="0" bIns="0" rIns="0">
            <a:spAutoFit/>
          </a:bodyPr>
          <a:lstStyle/>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Musim Dingin (Winter):</a:t>
            </a:r>
          </a:p>
          <a:p>
            <a:pPr algn="just">
              <a:lnSpc>
                <a:spcPts val="2646"/>
              </a:lnSpc>
            </a:pPr>
            <a:r>
              <a:rPr lang="en-US" sz="1800">
                <a:solidFill>
                  <a:srgbClr val="000000"/>
                </a:solidFill>
                <a:latin typeface="Aileron"/>
                <a:ea typeface="Aileron"/>
                <a:cs typeface="Aileron"/>
                <a:sym typeface="Aileron"/>
              </a:rPr>
              <a:t>Jumlah penyewaan terendah, dipengaruhi oleh kondisi cuaca dingin yang kurang mendukung aktivitas bersepeda.</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Musim Semi dan Panas (Spring dan Summer):</a:t>
            </a:r>
          </a:p>
          <a:p>
            <a:pPr algn="just">
              <a:lnSpc>
                <a:spcPts val="2646"/>
              </a:lnSpc>
            </a:pPr>
            <a:r>
              <a:rPr lang="en-US" sz="1800">
                <a:solidFill>
                  <a:srgbClr val="000000"/>
                </a:solidFill>
                <a:latin typeface="Aileron"/>
                <a:ea typeface="Aileron"/>
                <a:cs typeface="Aileron"/>
                <a:sym typeface="Aileron"/>
              </a:rPr>
              <a:t>Penyewaan sepeda meningkat signifikan, didukung oleh cuaca yang lebih hangat dan nyaman untuk bersepeda.</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Musim Gugur (Fall):</a:t>
            </a:r>
          </a:p>
          <a:p>
            <a:pPr algn="just">
              <a:lnSpc>
                <a:spcPts val="2646"/>
              </a:lnSpc>
            </a:pPr>
            <a:r>
              <a:rPr lang="en-US" sz="1800">
                <a:solidFill>
                  <a:srgbClr val="000000"/>
                </a:solidFill>
                <a:latin typeface="Aileron"/>
                <a:ea typeface="Aileron"/>
                <a:cs typeface="Aileron"/>
                <a:sym typeface="Aileron"/>
              </a:rPr>
              <a:t>Penyewaan sedikit menurun dibandingkan dengan musim panas, namun tetap lebih tinggi dari musim dingin.</a:t>
            </a:r>
          </a:p>
          <a:p>
            <a:pPr algn="just" marL="388625" indent="-194312" lvl="1">
              <a:lnSpc>
                <a:spcPts val="2646"/>
              </a:lnSpc>
              <a:buFont typeface="Arial"/>
              <a:buChar char="•"/>
            </a:pPr>
            <a:r>
              <a:rPr lang="en-US" sz="1800">
                <a:solidFill>
                  <a:srgbClr val="000000"/>
                </a:solidFill>
                <a:latin typeface="Aileron Bold"/>
                <a:ea typeface="Aileron Bold"/>
                <a:cs typeface="Aileron Bold"/>
                <a:sym typeface="Aileron Bold"/>
              </a:rPr>
              <a:t>Outliers di Musim Dingin:</a:t>
            </a:r>
          </a:p>
          <a:p>
            <a:pPr algn="just">
              <a:lnSpc>
                <a:spcPts val="2646"/>
              </a:lnSpc>
            </a:pPr>
            <a:r>
              <a:rPr lang="en-US" sz="1800">
                <a:solidFill>
                  <a:srgbClr val="000000"/>
                </a:solidFill>
                <a:latin typeface="Aileron"/>
                <a:ea typeface="Aileron"/>
                <a:cs typeface="Aileron"/>
                <a:sym typeface="Aileron"/>
              </a:rPr>
              <a:t>Meski secara umum rendah, ada hari-hari tertentu dengan penyewaan tinggi, mungkin terkait dengan cuaca yang lebih baik atau acara khusus.</a:t>
            </a:r>
          </a:p>
          <a:p>
            <a:pPr algn="just">
              <a:lnSpc>
                <a:spcPts val="2646"/>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88465" y="1304586"/>
            <a:ext cx="9454479" cy="993015"/>
          </a:xfrm>
          <a:prstGeom prst="rect">
            <a:avLst/>
          </a:prstGeom>
        </p:spPr>
        <p:txBody>
          <a:bodyPr anchor="t" rtlCol="false" tIns="0" lIns="0" bIns="0" rIns="0">
            <a:spAutoFit/>
          </a:bodyPr>
          <a:lstStyle/>
          <a:p>
            <a:pPr algn="l">
              <a:lnSpc>
                <a:spcPts val="7526"/>
              </a:lnSpc>
            </a:pPr>
            <a:r>
              <a:rPr lang="en-US" sz="7100">
                <a:solidFill>
                  <a:srgbClr val="253439"/>
                </a:solidFill>
                <a:latin typeface="Glacial Indifference Bold"/>
                <a:ea typeface="Glacial Indifference Bold"/>
                <a:cs typeface="Glacial Indifference Bold"/>
                <a:sym typeface="Glacial Indifference Bold"/>
              </a:rPr>
              <a:t>PREPROCESSING</a:t>
            </a:r>
          </a:p>
        </p:txBody>
      </p:sp>
      <p:sp>
        <p:nvSpPr>
          <p:cNvPr name="AutoShape 3" id="3"/>
          <p:cNvSpPr/>
          <p:nvPr/>
        </p:nvSpPr>
        <p:spPr>
          <a:xfrm>
            <a:off x="1095375" y="323511"/>
            <a:ext cx="0" cy="2029276"/>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10800000">
            <a:off x="9938779" y="-1060084"/>
            <a:ext cx="11173984" cy="7393795"/>
          </a:xfrm>
          <a:custGeom>
            <a:avLst/>
            <a:gdLst/>
            <a:ahLst/>
            <a:cxnLst/>
            <a:rect r="r" b="b" t="t" l="l"/>
            <a:pathLst>
              <a:path h="7393795" w="11173984">
                <a:moveTo>
                  <a:pt x="0" y="0"/>
                </a:moveTo>
                <a:lnTo>
                  <a:pt x="11173984" y="0"/>
                </a:lnTo>
                <a:lnTo>
                  <a:pt x="11173984" y="7393795"/>
                </a:lnTo>
                <a:lnTo>
                  <a:pt x="0" y="7393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913870" y="2408443"/>
            <a:ext cx="12460259" cy="5470114"/>
          </a:xfrm>
          <a:custGeom>
            <a:avLst/>
            <a:gdLst/>
            <a:ahLst/>
            <a:cxnLst/>
            <a:rect r="r" b="b" t="t" l="l"/>
            <a:pathLst>
              <a:path h="5470114" w="12460259">
                <a:moveTo>
                  <a:pt x="0" y="0"/>
                </a:moveTo>
                <a:lnTo>
                  <a:pt x="12460260" y="0"/>
                </a:lnTo>
                <a:lnTo>
                  <a:pt x="12460260" y="5470114"/>
                </a:lnTo>
                <a:lnTo>
                  <a:pt x="0" y="5470114"/>
                </a:lnTo>
                <a:lnTo>
                  <a:pt x="0" y="0"/>
                </a:lnTo>
                <a:close/>
              </a:path>
            </a:pathLst>
          </a:custGeom>
          <a:blipFill>
            <a:blip r:embed="rId4"/>
            <a:stretch>
              <a:fillRect l="0" t="0" r="0" b="0"/>
            </a:stretch>
          </a:blipFill>
        </p:spPr>
      </p:sp>
      <p:sp>
        <p:nvSpPr>
          <p:cNvPr name="TextBox 6" id="6"/>
          <p:cNvSpPr txBox="true"/>
          <p:nvPr/>
        </p:nvSpPr>
        <p:spPr>
          <a:xfrm rot="0">
            <a:off x="1688465" y="371136"/>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DATA</a:t>
            </a:r>
          </a:p>
        </p:txBody>
      </p:sp>
      <p:sp>
        <p:nvSpPr>
          <p:cNvPr name="TextBox 7" id="7"/>
          <p:cNvSpPr txBox="true"/>
          <p:nvPr/>
        </p:nvSpPr>
        <p:spPr>
          <a:xfrm rot="0">
            <a:off x="2831301" y="8111662"/>
            <a:ext cx="12625398" cy="1971120"/>
          </a:xfrm>
          <a:prstGeom prst="rect">
            <a:avLst/>
          </a:prstGeom>
        </p:spPr>
        <p:txBody>
          <a:bodyPr anchor="t" rtlCol="false" tIns="0" lIns="0" bIns="0" rIns="0">
            <a:spAutoFit/>
          </a:bodyPr>
          <a:lstStyle/>
          <a:p>
            <a:pPr algn="ctr">
              <a:lnSpc>
                <a:spcPts val="2605"/>
              </a:lnSpc>
            </a:pPr>
            <a:r>
              <a:rPr lang="en-US" sz="1861">
                <a:solidFill>
                  <a:srgbClr val="000000"/>
                </a:solidFill>
                <a:latin typeface="Canva Sans"/>
                <a:ea typeface="Canva Sans"/>
                <a:cs typeface="Canva Sans"/>
                <a:sym typeface="Canva Sans"/>
              </a:rPr>
              <a:t>- Sebelum Penghapusan:</a:t>
            </a:r>
          </a:p>
          <a:p>
            <a:pPr algn="ctr">
              <a:lnSpc>
                <a:spcPts val="2605"/>
              </a:lnSpc>
            </a:pPr>
            <a:r>
              <a:rPr lang="en-US" sz="1861">
                <a:solidFill>
                  <a:srgbClr val="000000"/>
                </a:solidFill>
                <a:latin typeface="Canva Sans"/>
                <a:ea typeface="Canva Sans"/>
                <a:cs typeface="Canva Sans"/>
                <a:sym typeface="Canva Sans"/>
              </a:rPr>
              <a:t> Banyak outliers menyebabkan distribusi tidak simetris dan bisa mendistorsi hasil model.</a:t>
            </a:r>
          </a:p>
          <a:p>
            <a:pPr algn="ctr">
              <a:lnSpc>
                <a:spcPts val="2605"/>
              </a:lnSpc>
            </a:pPr>
          </a:p>
          <a:p>
            <a:pPr algn="ctr">
              <a:lnSpc>
                <a:spcPts val="2605"/>
              </a:lnSpc>
            </a:pPr>
            <a:r>
              <a:rPr lang="en-US" sz="1861">
                <a:solidFill>
                  <a:srgbClr val="000000"/>
                </a:solidFill>
                <a:latin typeface="Canva Sans"/>
                <a:ea typeface="Canva Sans"/>
                <a:cs typeface="Canva Sans"/>
                <a:sym typeface="Canva Sans"/>
              </a:rPr>
              <a:t>- Setelah Penghapusan: </a:t>
            </a:r>
          </a:p>
          <a:p>
            <a:pPr algn="ctr">
              <a:lnSpc>
                <a:spcPts val="2605"/>
              </a:lnSpc>
            </a:pPr>
            <a:r>
              <a:rPr lang="en-US" sz="1861">
                <a:solidFill>
                  <a:srgbClr val="000000"/>
                </a:solidFill>
                <a:latin typeface="Canva Sans"/>
                <a:ea typeface="Canva Sans"/>
                <a:cs typeface="Canva Sans"/>
                <a:sym typeface="Canva Sans"/>
              </a:rPr>
              <a:t>Distribusi lebih terpusat dan homogen, dengan sedikit outliers yang tersisa.</a:t>
            </a:r>
          </a:p>
          <a:p>
            <a:pPr algn="ctr">
              <a:lnSpc>
                <a:spcPts val="2605"/>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88465" y="1304586"/>
            <a:ext cx="9454479" cy="993015"/>
          </a:xfrm>
          <a:prstGeom prst="rect">
            <a:avLst/>
          </a:prstGeom>
        </p:spPr>
        <p:txBody>
          <a:bodyPr anchor="t" rtlCol="false" tIns="0" lIns="0" bIns="0" rIns="0">
            <a:spAutoFit/>
          </a:bodyPr>
          <a:lstStyle/>
          <a:p>
            <a:pPr algn="l">
              <a:lnSpc>
                <a:spcPts val="7526"/>
              </a:lnSpc>
            </a:pPr>
            <a:r>
              <a:rPr lang="en-US" sz="7100">
                <a:solidFill>
                  <a:srgbClr val="253439"/>
                </a:solidFill>
                <a:latin typeface="Glacial Indifference Bold"/>
                <a:ea typeface="Glacial Indifference Bold"/>
                <a:cs typeface="Glacial Indifference Bold"/>
                <a:sym typeface="Glacial Indifference Bold"/>
              </a:rPr>
              <a:t>PREPROCESSING</a:t>
            </a:r>
          </a:p>
        </p:txBody>
      </p:sp>
      <p:sp>
        <p:nvSpPr>
          <p:cNvPr name="TextBox 3" id="3"/>
          <p:cNvSpPr txBox="true"/>
          <p:nvPr/>
        </p:nvSpPr>
        <p:spPr>
          <a:xfrm rot="0">
            <a:off x="1688465" y="371136"/>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DATA</a:t>
            </a:r>
          </a:p>
        </p:txBody>
      </p:sp>
      <p:sp>
        <p:nvSpPr>
          <p:cNvPr name="AutoShape 4" id="4"/>
          <p:cNvSpPr/>
          <p:nvPr/>
        </p:nvSpPr>
        <p:spPr>
          <a:xfrm>
            <a:off x="1095375" y="323511"/>
            <a:ext cx="0" cy="2029276"/>
          </a:xfrm>
          <a:prstGeom prst="line">
            <a:avLst/>
          </a:prstGeom>
          <a:ln cap="flat" w="133350">
            <a:solidFill>
              <a:srgbClr val="D15353"/>
            </a:solidFill>
            <a:prstDash val="solid"/>
            <a:headEnd type="none" len="sm" w="sm"/>
            <a:tailEnd type="none" len="sm" w="sm"/>
          </a:ln>
        </p:spPr>
      </p:sp>
      <p:sp>
        <p:nvSpPr>
          <p:cNvPr name="Freeform 5" id="5"/>
          <p:cNvSpPr/>
          <p:nvPr/>
        </p:nvSpPr>
        <p:spPr>
          <a:xfrm flipH="false" flipV="false" rot="-10800000">
            <a:off x="9938779" y="-1060084"/>
            <a:ext cx="11173984" cy="7393795"/>
          </a:xfrm>
          <a:custGeom>
            <a:avLst/>
            <a:gdLst/>
            <a:ahLst/>
            <a:cxnLst/>
            <a:rect r="r" b="b" t="t" l="l"/>
            <a:pathLst>
              <a:path h="7393795" w="11173984">
                <a:moveTo>
                  <a:pt x="0" y="0"/>
                </a:moveTo>
                <a:lnTo>
                  <a:pt x="11173984" y="0"/>
                </a:lnTo>
                <a:lnTo>
                  <a:pt x="11173984" y="7393795"/>
                </a:lnTo>
                <a:lnTo>
                  <a:pt x="0" y="7393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334844" y="2589188"/>
            <a:ext cx="12787095" cy="5892621"/>
          </a:xfrm>
          <a:custGeom>
            <a:avLst/>
            <a:gdLst/>
            <a:ahLst/>
            <a:cxnLst/>
            <a:rect r="r" b="b" t="t" l="l"/>
            <a:pathLst>
              <a:path h="5892621" w="12787095">
                <a:moveTo>
                  <a:pt x="0" y="0"/>
                </a:moveTo>
                <a:lnTo>
                  <a:pt x="12787095" y="0"/>
                </a:lnTo>
                <a:lnTo>
                  <a:pt x="12787095" y="5892621"/>
                </a:lnTo>
                <a:lnTo>
                  <a:pt x="0" y="5892621"/>
                </a:lnTo>
                <a:lnTo>
                  <a:pt x="0" y="0"/>
                </a:lnTo>
                <a:close/>
              </a:path>
            </a:pathLst>
          </a:custGeom>
          <a:blipFill>
            <a:blip r:embed="rId4"/>
            <a:stretch>
              <a:fillRect l="0" t="0" r="0" b="0"/>
            </a:stretch>
          </a:blipFill>
        </p:spPr>
      </p:sp>
      <p:sp>
        <p:nvSpPr>
          <p:cNvPr name="TextBox 7" id="7"/>
          <p:cNvSpPr txBox="true"/>
          <p:nvPr/>
        </p:nvSpPr>
        <p:spPr>
          <a:xfrm rot="0">
            <a:off x="2592261" y="8481809"/>
            <a:ext cx="12625398" cy="1642659"/>
          </a:xfrm>
          <a:prstGeom prst="rect">
            <a:avLst/>
          </a:prstGeom>
        </p:spPr>
        <p:txBody>
          <a:bodyPr anchor="t" rtlCol="false" tIns="0" lIns="0" bIns="0" rIns="0">
            <a:spAutoFit/>
          </a:bodyPr>
          <a:lstStyle/>
          <a:p>
            <a:pPr algn="ctr">
              <a:lnSpc>
                <a:spcPts val="2605"/>
              </a:lnSpc>
            </a:pPr>
            <a:r>
              <a:rPr lang="en-US" sz="1861">
                <a:solidFill>
                  <a:srgbClr val="000000"/>
                </a:solidFill>
                <a:latin typeface="Canva Sans"/>
                <a:ea typeface="Canva Sans"/>
                <a:cs typeface="Canva Sans"/>
                <a:sym typeface="Canva Sans"/>
              </a:rPr>
              <a:t>- Boxplot Sebelum Penghapusan Outliers:</a:t>
            </a:r>
          </a:p>
          <a:p>
            <a:pPr algn="ctr">
              <a:lnSpc>
                <a:spcPts val="2605"/>
              </a:lnSpc>
            </a:pPr>
            <a:r>
              <a:rPr lang="en-US" sz="1861">
                <a:solidFill>
                  <a:srgbClr val="000000"/>
                </a:solidFill>
                <a:latin typeface="Canva Sans"/>
                <a:ea typeface="Canva Sans"/>
                <a:cs typeface="Canva Sans"/>
                <a:sym typeface="Canva Sans"/>
              </a:rPr>
              <a:t> Terlihat banyak outliers yang mempengaruhi distribusi data `cnt`, dengan nilai yang mencapai hampir 1000. </a:t>
            </a:r>
          </a:p>
          <a:p>
            <a:pPr algn="ctr">
              <a:lnSpc>
                <a:spcPts val="2605"/>
              </a:lnSpc>
            </a:pPr>
            <a:r>
              <a:rPr lang="en-US" sz="1861">
                <a:solidFill>
                  <a:srgbClr val="000000"/>
                </a:solidFill>
                <a:latin typeface="Canva Sans"/>
                <a:ea typeface="Canva Sans"/>
                <a:cs typeface="Canva Sans"/>
                <a:sym typeface="Canva Sans"/>
              </a:rPr>
              <a:t>- Boxplot Setelah Penghapusan Outliers:</a:t>
            </a:r>
          </a:p>
          <a:p>
            <a:pPr algn="ctr">
              <a:lnSpc>
                <a:spcPts val="2605"/>
              </a:lnSpc>
            </a:pPr>
            <a:r>
              <a:rPr lang="en-US" sz="1861">
                <a:solidFill>
                  <a:srgbClr val="000000"/>
                </a:solidFill>
                <a:latin typeface="Canva Sans"/>
                <a:ea typeface="Canva Sans"/>
                <a:cs typeface="Canva Sans"/>
                <a:sym typeface="Canva Sans"/>
              </a:rPr>
              <a:t> Setelah penghapusan outliers, distribusi `cnt` menjadi lebih terpusat dengan sedikit atau tidak ada outliers yang tersisa, menghasilkan data yang lebih homogen.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0800000">
            <a:off x="2411250" y="1468031"/>
            <a:ext cx="13072576" cy="2581834"/>
          </a:xfrm>
          <a:custGeom>
            <a:avLst/>
            <a:gdLst/>
            <a:ahLst/>
            <a:cxnLst/>
            <a:rect r="r" b="b" t="t" l="l"/>
            <a:pathLst>
              <a:path h="2581834" w="13072576">
                <a:moveTo>
                  <a:pt x="0" y="0"/>
                </a:moveTo>
                <a:lnTo>
                  <a:pt x="13072576" y="0"/>
                </a:lnTo>
                <a:lnTo>
                  <a:pt x="13072576" y="2581834"/>
                </a:lnTo>
                <a:lnTo>
                  <a:pt x="0" y="2581834"/>
                </a:lnTo>
                <a:lnTo>
                  <a:pt x="0" y="0"/>
                </a:lnTo>
                <a:close/>
              </a:path>
            </a:pathLst>
          </a:custGeom>
          <a:blipFill>
            <a:blip r:embed="rId2">
              <a:alphaModFix amt="77000"/>
            </a:blip>
            <a:stretch>
              <a:fillRect l="0" t="0" r="0" b="0"/>
            </a:stretch>
          </a:blipFill>
        </p:spPr>
      </p:sp>
      <p:sp>
        <p:nvSpPr>
          <p:cNvPr name="Freeform 3" id="3"/>
          <p:cNvSpPr/>
          <p:nvPr/>
        </p:nvSpPr>
        <p:spPr>
          <a:xfrm flipH="false" flipV="true" rot="4607186">
            <a:off x="9935555" y="-1925105"/>
            <a:ext cx="15050346" cy="9958773"/>
          </a:xfrm>
          <a:custGeom>
            <a:avLst/>
            <a:gdLst/>
            <a:ahLst/>
            <a:cxnLst/>
            <a:rect r="r" b="b" t="t" l="l"/>
            <a:pathLst>
              <a:path h="9958773" w="15050346">
                <a:moveTo>
                  <a:pt x="0" y="9958773"/>
                </a:moveTo>
                <a:lnTo>
                  <a:pt x="15050346" y="9958773"/>
                </a:lnTo>
                <a:lnTo>
                  <a:pt x="15050346" y="0"/>
                </a:lnTo>
                <a:lnTo>
                  <a:pt x="0" y="0"/>
                </a:lnTo>
                <a:lnTo>
                  <a:pt x="0" y="9958773"/>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6368495">
            <a:off x="-4240061" y="3541863"/>
            <a:ext cx="14038586" cy="9289294"/>
          </a:xfrm>
          <a:custGeom>
            <a:avLst/>
            <a:gdLst/>
            <a:ahLst/>
            <a:cxnLst/>
            <a:rect r="r" b="b" t="t" l="l"/>
            <a:pathLst>
              <a:path h="9289294" w="14038586">
                <a:moveTo>
                  <a:pt x="0" y="9289293"/>
                </a:moveTo>
                <a:lnTo>
                  <a:pt x="14038586" y="9289293"/>
                </a:lnTo>
                <a:lnTo>
                  <a:pt x="14038586" y="0"/>
                </a:lnTo>
                <a:lnTo>
                  <a:pt x="0" y="0"/>
                </a:lnTo>
                <a:lnTo>
                  <a:pt x="0" y="9289293"/>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411250" y="6456913"/>
            <a:ext cx="13072576" cy="2581834"/>
          </a:xfrm>
          <a:custGeom>
            <a:avLst/>
            <a:gdLst/>
            <a:ahLst/>
            <a:cxnLst/>
            <a:rect r="r" b="b" t="t" l="l"/>
            <a:pathLst>
              <a:path h="2581834" w="13072576">
                <a:moveTo>
                  <a:pt x="0" y="0"/>
                </a:moveTo>
                <a:lnTo>
                  <a:pt x="13072576" y="0"/>
                </a:lnTo>
                <a:lnTo>
                  <a:pt x="13072576" y="2581834"/>
                </a:lnTo>
                <a:lnTo>
                  <a:pt x="0" y="2581834"/>
                </a:lnTo>
                <a:lnTo>
                  <a:pt x="0" y="0"/>
                </a:lnTo>
                <a:close/>
              </a:path>
            </a:pathLst>
          </a:custGeom>
          <a:blipFill>
            <a:blip r:embed="rId2">
              <a:alphaModFix amt="77000"/>
            </a:blip>
            <a:stretch>
              <a:fillRect l="0" t="0" r="0" b="0"/>
            </a:stretch>
          </a:blipFill>
        </p:spPr>
      </p:sp>
      <p:grpSp>
        <p:nvGrpSpPr>
          <p:cNvPr name="Group 6" id="6"/>
          <p:cNvGrpSpPr/>
          <p:nvPr/>
        </p:nvGrpSpPr>
        <p:grpSpPr>
          <a:xfrm rot="0">
            <a:off x="2321970" y="2001604"/>
            <a:ext cx="13251136" cy="6441998"/>
            <a:chOff x="0" y="0"/>
            <a:chExt cx="3490011" cy="1696658"/>
          </a:xfrm>
        </p:grpSpPr>
        <p:sp>
          <p:nvSpPr>
            <p:cNvPr name="Freeform 7" id="7"/>
            <p:cNvSpPr/>
            <p:nvPr/>
          </p:nvSpPr>
          <p:spPr>
            <a:xfrm flipH="false" flipV="false" rot="0">
              <a:off x="0" y="0"/>
              <a:ext cx="3490011" cy="1696658"/>
            </a:xfrm>
            <a:custGeom>
              <a:avLst/>
              <a:gdLst/>
              <a:ahLst/>
              <a:cxnLst/>
              <a:rect r="r" b="b" t="t" l="l"/>
              <a:pathLst>
                <a:path h="1696658" w="3490011">
                  <a:moveTo>
                    <a:pt x="0" y="0"/>
                  </a:moveTo>
                  <a:lnTo>
                    <a:pt x="3490011" y="0"/>
                  </a:lnTo>
                  <a:lnTo>
                    <a:pt x="3490011" y="1696658"/>
                  </a:lnTo>
                  <a:lnTo>
                    <a:pt x="0" y="1696658"/>
                  </a:lnTo>
                  <a:close/>
                </a:path>
              </a:pathLst>
            </a:custGeom>
            <a:gradFill rotWithShape="true">
              <a:gsLst>
                <a:gs pos="0">
                  <a:srgbClr val="FDF7EF">
                    <a:alpha val="100000"/>
                  </a:srgbClr>
                </a:gs>
                <a:gs pos="100000">
                  <a:srgbClr val="FFFFFF">
                    <a:alpha val="100000"/>
                  </a:srgbClr>
                </a:gs>
              </a:gsLst>
              <a:lin ang="0"/>
            </a:gradFill>
          </p:spPr>
        </p:sp>
        <p:sp>
          <p:nvSpPr>
            <p:cNvPr name="TextBox 8" id="8"/>
            <p:cNvSpPr txBox="true"/>
            <p:nvPr/>
          </p:nvSpPr>
          <p:spPr>
            <a:xfrm>
              <a:off x="0" y="-47625"/>
              <a:ext cx="3490011" cy="1744283"/>
            </a:xfrm>
            <a:prstGeom prst="rect">
              <a:avLst/>
            </a:prstGeom>
          </p:spPr>
          <p:txBody>
            <a:bodyPr anchor="ctr" rtlCol="false" tIns="50800" lIns="50800" bIns="50800" rIns="50800"/>
            <a:lstStyle/>
            <a:p>
              <a:pPr algn="ctr">
                <a:lnSpc>
                  <a:spcPts val="3244"/>
                </a:lnSpc>
              </a:pPr>
            </a:p>
          </p:txBody>
        </p:sp>
      </p:grpSp>
      <p:sp>
        <p:nvSpPr>
          <p:cNvPr name="AutoShape 9" id="9"/>
          <p:cNvSpPr/>
          <p:nvPr/>
        </p:nvSpPr>
        <p:spPr>
          <a:xfrm>
            <a:off x="8869730" y="3054453"/>
            <a:ext cx="11133" cy="4336301"/>
          </a:xfrm>
          <a:prstGeom prst="line">
            <a:avLst/>
          </a:prstGeom>
          <a:ln cap="flat" w="133350">
            <a:solidFill>
              <a:srgbClr val="D15353"/>
            </a:solidFill>
            <a:prstDash val="solid"/>
            <a:headEnd type="none" len="sm" w="sm"/>
            <a:tailEnd type="none" len="sm" w="sm"/>
          </a:ln>
        </p:spPr>
      </p:sp>
      <p:sp>
        <p:nvSpPr>
          <p:cNvPr name="TextBox 10" id="10"/>
          <p:cNvSpPr txBox="true"/>
          <p:nvPr/>
        </p:nvSpPr>
        <p:spPr>
          <a:xfrm rot="0">
            <a:off x="9192223" y="2854140"/>
            <a:ext cx="5189970" cy="5851235"/>
          </a:xfrm>
          <a:prstGeom prst="rect">
            <a:avLst/>
          </a:prstGeom>
        </p:spPr>
        <p:txBody>
          <a:bodyPr anchor="t" rtlCol="false" tIns="0" lIns="0" bIns="0" rIns="0">
            <a:spAutoFit/>
          </a:bodyPr>
          <a:lstStyle/>
          <a:p>
            <a:pPr algn="l" marL="560607" indent="-280304" lvl="1">
              <a:lnSpc>
                <a:spcPts val="5193"/>
              </a:lnSpc>
              <a:buFont typeface="Arial"/>
              <a:buChar char="•"/>
            </a:pPr>
            <a:r>
              <a:rPr lang="en-US" sz="2596">
                <a:solidFill>
                  <a:srgbClr val="253439"/>
                </a:solidFill>
                <a:latin typeface="Aileron"/>
                <a:ea typeface="Aileron"/>
                <a:cs typeface="Aileron"/>
                <a:sym typeface="Aileron"/>
              </a:rPr>
              <a:t>Business Problem Understansing</a:t>
            </a:r>
          </a:p>
          <a:p>
            <a:pPr algn="l" marL="560607" indent="-280304" lvl="1">
              <a:lnSpc>
                <a:spcPts val="5193"/>
              </a:lnSpc>
              <a:buFont typeface="Arial"/>
              <a:buChar char="•"/>
            </a:pPr>
            <a:r>
              <a:rPr lang="en-US" sz="2596">
                <a:solidFill>
                  <a:srgbClr val="253439"/>
                </a:solidFill>
                <a:latin typeface="Aileron"/>
                <a:ea typeface="Aileron"/>
                <a:cs typeface="Aileron"/>
                <a:sym typeface="Aileron"/>
              </a:rPr>
              <a:t>Data Understanding</a:t>
            </a:r>
          </a:p>
          <a:p>
            <a:pPr algn="l" marL="560607" indent="-280304" lvl="1">
              <a:lnSpc>
                <a:spcPts val="5193"/>
              </a:lnSpc>
              <a:buFont typeface="Arial"/>
              <a:buChar char="•"/>
            </a:pPr>
            <a:r>
              <a:rPr lang="en-US" sz="2596">
                <a:solidFill>
                  <a:srgbClr val="253439"/>
                </a:solidFill>
                <a:latin typeface="Aileron"/>
                <a:ea typeface="Aileron"/>
                <a:cs typeface="Aileron"/>
                <a:sym typeface="Aileron"/>
              </a:rPr>
              <a:t>EDA</a:t>
            </a:r>
          </a:p>
          <a:p>
            <a:pPr algn="l" marL="560607" indent="-280304" lvl="1">
              <a:lnSpc>
                <a:spcPts val="5193"/>
              </a:lnSpc>
              <a:buFont typeface="Arial"/>
              <a:buChar char="•"/>
            </a:pPr>
            <a:r>
              <a:rPr lang="en-US" sz="2596">
                <a:solidFill>
                  <a:srgbClr val="253439"/>
                </a:solidFill>
                <a:latin typeface="Aileron"/>
                <a:ea typeface="Aileron"/>
                <a:cs typeface="Aileron"/>
                <a:sym typeface="Aileron"/>
              </a:rPr>
              <a:t>Data Preprocessing</a:t>
            </a:r>
          </a:p>
          <a:p>
            <a:pPr algn="l" marL="560607" indent="-280304" lvl="1">
              <a:lnSpc>
                <a:spcPts val="5193"/>
              </a:lnSpc>
              <a:buFont typeface="Arial"/>
              <a:buChar char="•"/>
            </a:pPr>
            <a:r>
              <a:rPr lang="en-US" sz="2596">
                <a:solidFill>
                  <a:srgbClr val="253439"/>
                </a:solidFill>
                <a:latin typeface="Aileron"/>
                <a:ea typeface="Aileron"/>
                <a:cs typeface="Aileron"/>
                <a:sym typeface="Aileron"/>
              </a:rPr>
              <a:t>Modelling</a:t>
            </a:r>
          </a:p>
          <a:p>
            <a:pPr algn="l" marL="560607" indent="-280304" lvl="1">
              <a:lnSpc>
                <a:spcPts val="5193"/>
              </a:lnSpc>
              <a:buFont typeface="Arial"/>
              <a:buChar char="•"/>
            </a:pPr>
            <a:r>
              <a:rPr lang="en-US" sz="2596">
                <a:solidFill>
                  <a:srgbClr val="253439"/>
                </a:solidFill>
                <a:latin typeface="Aileron"/>
                <a:ea typeface="Aileron"/>
                <a:cs typeface="Aileron"/>
                <a:sym typeface="Aileron"/>
              </a:rPr>
              <a:t>Conclusion &amp; Recommendation</a:t>
            </a:r>
          </a:p>
          <a:p>
            <a:pPr algn="l">
              <a:lnSpc>
                <a:spcPts val="5193"/>
              </a:lnSpc>
            </a:pPr>
          </a:p>
        </p:txBody>
      </p:sp>
      <p:sp>
        <p:nvSpPr>
          <p:cNvPr name="TextBox 11" id="11"/>
          <p:cNvSpPr txBox="true"/>
          <p:nvPr/>
        </p:nvSpPr>
        <p:spPr>
          <a:xfrm rot="0">
            <a:off x="14382193" y="2854140"/>
            <a:ext cx="580519" cy="5194010"/>
          </a:xfrm>
          <a:prstGeom prst="rect">
            <a:avLst/>
          </a:prstGeom>
        </p:spPr>
        <p:txBody>
          <a:bodyPr anchor="t" rtlCol="false" tIns="0" lIns="0" bIns="0" rIns="0">
            <a:spAutoFit/>
          </a:bodyPr>
          <a:lstStyle/>
          <a:p>
            <a:pPr algn="r">
              <a:lnSpc>
                <a:spcPts val="5193"/>
              </a:lnSpc>
            </a:pPr>
            <a:r>
              <a:rPr lang="en-US" sz="2596">
                <a:solidFill>
                  <a:srgbClr val="253439"/>
                </a:solidFill>
                <a:latin typeface="Aileron Bold"/>
                <a:ea typeface="Aileron Bold"/>
                <a:cs typeface="Aileron Bold"/>
                <a:sym typeface="Aileron Bold"/>
              </a:rPr>
              <a:t>1</a:t>
            </a:r>
          </a:p>
          <a:p>
            <a:pPr algn="r">
              <a:lnSpc>
                <a:spcPts val="5193"/>
              </a:lnSpc>
            </a:pPr>
          </a:p>
          <a:p>
            <a:pPr algn="r">
              <a:lnSpc>
                <a:spcPts val="5193"/>
              </a:lnSpc>
            </a:pPr>
            <a:r>
              <a:rPr lang="en-US" sz="2596">
                <a:solidFill>
                  <a:srgbClr val="253439"/>
                </a:solidFill>
                <a:latin typeface="Aileron Bold"/>
                <a:ea typeface="Aileron Bold"/>
                <a:cs typeface="Aileron Bold"/>
                <a:sym typeface="Aileron Bold"/>
              </a:rPr>
              <a:t>2</a:t>
            </a:r>
          </a:p>
          <a:p>
            <a:pPr algn="r">
              <a:lnSpc>
                <a:spcPts val="5193"/>
              </a:lnSpc>
            </a:pPr>
            <a:r>
              <a:rPr lang="en-US" sz="2596">
                <a:solidFill>
                  <a:srgbClr val="253439"/>
                </a:solidFill>
                <a:latin typeface="Aileron Bold"/>
                <a:ea typeface="Aileron Bold"/>
                <a:cs typeface="Aileron Bold"/>
                <a:sym typeface="Aileron Bold"/>
              </a:rPr>
              <a:t>3</a:t>
            </a:r>
          </a:p>
          <a:p>
            <a:pPr algn="r">
              <a:lnSpc>
                <a:spcPts val="5193"/>
              </a:lnSpc>
            </a:pPr>
            <a:r>
              <a:rPr lang="en-US" sz="2596">
                <a:solidFill>
                  <a:srgbClr val="253439"/>
                </a:solidFill>
                <a:latin typeface="Aileron Bold"/>
                <a:ea typeface="Aileron Bold"/>
                <a:cs typeface="Aileron Bold"/>
                <a:sym typeface="Aileron Bold"/>
              </a:rPr>
              <a:t>4</a:t>
            </a:r>
          </a:p>
          <a:p>
            <a:pPr algn="r">
              <a:lnSpc>
                <a:spcPts val="5193"/>
              </a:lnSpc>
            </a:pPr>
            <a:r>
              <a:rPr lang="en-US" sz="2596">
                <a:solidFill>
                  <a:srgbClr val="253439"/>
                </a:solidFill>
                <a:latin typeface="Aileron Bold"/>
                <a:ea typeface="Aileron Bold"/>
                <a:cs typeface="Aileron Bold"/>
                <a:sym typeface="Aileron Bold"/>
              </a:rPr>
              <a:t>5</a:t>
            </a:r>
          </a:p>
          <a:p>
            <a:pPr algn="r">
              <a:lnSpc>
                <a:spcPts val="5193"/>
              </a:lnSpc>
            </a:pPr>
            <a:r>
              <a:rPr lang="en-US" sz="2596">
                <a:solidFill>
                  <a:srgbClr val="253439"/>
                </a:solidFill>
                <a:latin typeface="Aileron Bold"/>
                <a:ea typeface="Aileron Bold"/>
                <a:cs typeface="Aileron Bold"/>
                <a:sym typeface="Aileron Bold"/>
              </a:rPr>
              <a:t>6</a:t>
            </a:r>
          </a:p>
          <a:p>
            <a:pPr algn="r">
              <a:lnSpc>
                <a:spcPts val="5193"/>
              </a:lnSpc>
            </a:pPr>
          </a:p>
        </p:txBody>
      </p:sp>
      <p:sp>
        <p:nvSpPr>
          <p:cNvPr name="TextBox 12" id="12"/>
          <p:cNvSpPr txBox="true"/>
          <p:nvPr/>
        </p:nvSpPr>
        <p:spPr>
          <a:xfrm rot="0">
            <a:off x="2629046" y="4202526"/>
            <a:ext cx="5752634" cy="941070"/>
          </a:xfrm>
          <a:prstGeom prst="rect">
            <a:avLst/>
          </a:prstGeom>
        </p:spPr>
        <p:txBody>
          <a:bodyPr anchor="t" rtlCol="false" tIns="0" lIns="0" bIns="0" rIns="0">
            <a:spAutoFit/>
          </a:bodyPr>
          <a:lstStyle/>
          <a:p>
            <a:pPr algn="r" marL="0" indent="0" lvl="0">
              <a:lnSpc>
                <a:spcPts val="7260"/>
              </a:lnSpc>
            </a:pPr>
            <a:r>
              <a:rPr lang="en-US" sz="6600">
                <a:solidFill>
                  <a:srgbClr val="253439"/>
                </a:solidFill>
                <a:latin typeface="HK Grotesk"/>
                <a:ea typeface="HK Grotesk"/>
                <a:cs typeface="HK Grotesk"/>
                <a:sym typeface="HK Grotesk"/>
              </a:rPr>
              <a:t>TABLE OF</a:t>
            </a:r>
          </a:p>
        </p:txBody>
      </p:sp>
      <p:sp>
        <p:nvSpPr>
          <p:cNvPr name="TextBox 13" id="13"/>
          <p:cNvSpPr txBox="true"/>
          <p:nvPr/>
        </p:nvSpPr>
        <p:spPr>
          <a:xfrm rot="0">
            <a:off x="2629046" y="5077305"/>
            <a:ext cx="5752634" cy="1088390"/>
          </a:xfrm>
          <a:prstGeom prst="rect">
            <a:avLst/>
          </a:prstGeom>
        </p:spPr>
        <p:txBody>
          <a:bodyPr anchor="t" rtlCol="false" tIns="0" lIns="0" bIns="0" rIns="0">
            <a:spAutoFit/>
          </a:bodyPr>
          <a:lstStyle/>
          <a:p>
            <a:pPr algn="r" marL="0" indent="0" lvl="0">
              <a:lnSpc>
                <a:spcPts val="8470"/>
              </a:lnSpc>
            </a:pPr>
            <a:r>
              <a:rPr lang="en-US" sz="7700">
                <a:solidFill>
                  <a:srgbClr val="253439"/>
                </a:solidFill>
                <a:latin typeface="Glacial Indifference Bold"/>
                <a:ea typeface="Glacial Indifference Bold"/>
                <a:cs typeface="Glacial Indifference Bold"/>
                <a:sym typeface="Glacial Indifference Bold"/>
              </a:rPr>
              <a:t>CONTENTS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88465" y="1304586"/>
            <a:ext cx="9454479" cy="993015"/>
          </a:xfrm>
          <a:prstGeom prst="rect">
            <a:avLst/>
          </a:prstGeom>
        </p:spPr>
        <p:txBody>
          <a:bodyPr anchor="t" rtlCol="false" tIns="0" lIns="0" bIns="0" rIns="0">
            <a:spAutoFit/>
          </a:bodyPr>
          <a:lstStyle/>
          <a:p>
            <a:pPr algn="l">
              <a:lnSpc>
                <a:spcPts val="7526"/>
              </a:lnSpc>
            </a:pPr>
            <a:r>
              <a:rPr lang="en-US" sz="7100">
                <a:solidFill>
                  <a:srgbClr val="253439"/>
                </a:solidFill>
                <a:latin typeface="Glacial Indifference Bold"/>
                <a:ea typeface="Glacial Indifference Bold"/>
                <a:cs typeface="Glacial Indifference Bold"/>
                <a:sym typeface="Glacial Indifference Bold"/>
              </a:rPr>
              <a:t>PREPROCESSING</a:t>
            </a:r>
          </a:p>
        </p:txBody>
      </p:sp>
      <p:sp>
        <p:nvSpPr>
          <p:cNvPr name="AutoShape 3" id="3"/>
          <p:cNvSpPr/>
          <p:nvPr/>
        </p:nvSpPr>
        <p:spPr>
          <a:xfrm>
            <a:off x="1095375" y="323511"/>
            <a:ext cx="0" cy="2029276"/>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10800000">
            <a:off x="9938779" y="-1060084"/>
            <a:ext cx="11173984" cy="7393795"/>
          </a:xfrm>
          <a:custGeom>
            <a:avLst/>
            <a:gdLst/>
            <a:ahLst/>
            <a:cxnLst/>
            <a:rect r="r" b="b" t="t" l="l"/>
            <a:pathLst>
              <a:path h="7393795" w="11173984">
                <a:moveTo>
                  <a:pt x="0" y="0"/>
                </a:moveTo>
                <a:lnTo>
                  <a:pt x="11173984" y="0"/>
                </a:lnTo>
                <a:lnTo>
                  <a:pt x="11173984" y="7393795"/>
                </a:lnTo>
                <a:lnTo>
                  <a:pt x="0" y="7393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234035" y="2636813"/>
            <a:ext cx="7819929" cy="5809722"/>
          </a:xfrm>
          <a:custGeom>
            <a:avLst/>
            <a:gdLst/>
            <a:ahLst/>
            <a:cxnLst/>
            <a:rect r="r" b="b" t="t" l="l"/>
            <a:pathLst>
              <a:path h="5809722" w="7819929">
                <a:moveTo>
                  <a:pt x="0" y="0"/>
                </a:moveTo>
                <a:lnTo>
                  <a:pt x="7819930" y="0"/>
                </a:lnTo>
                <a:lnTo>
                  <a:pt x="7819930" y="5809722"/>
                </a:lnTo>
                <a:lnTo>
                  <a:pt x="0" y="5809722"/>
                </a:lnTo>
                <a:lnTo>
                  <a:pt x="0" y="0"/>
                </a:lnTo>
                <a:close/>
              </a:path>
            </a:pathLst>
          </a:custGeom>
          <a:blipFill>
            <a:blip r:embed="rId4"/>
            <a:stretch>
              <a:fillRect l="0" t="0" r="0" b="0"/>
            </a:stretch>
          </a:blipFill>
        </p:spPr>
      </p:sp>
      <p:sp>
        <p:nvSpPr>
          <p:cNvPr name="TextBox 6" id="6"/>
          <p:cNvSpPr txBox="true"/>
          <p:nvPr/>
        </p:nvSpPr>
        <p:spPr>
          <a:xfrm rot="0">
            <a:off x="1688465" y="371136"/>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DATA</a:t>
            </a:r>
          </a:p>
        </p:txBody>
      </p:sp>
      <p:sp>
        <p:nvSpPr>
          <p:cNvPr name="TextBox 7" id="7"/>
          <p:cNvSpPr txBox="true"/>
          <p:nvPr/>
        </p:nvSpPr>
        <p:spPr>
          <a:xfrm rot="0">
            <a:off x="2592261" y="8481809"/>
            <a:ext cx="12625398" cy="1642659"/>
          </a:xfrm>
          <a:prstGeom prst="rect">
            <a:avLst/>
          </a:prstGeom>
        </p:spPr>
        <p:txBody>
          <a:bodyPr anchor="t" rtlCol="false" tIns="0" lIns="0" bIns="0" rIns="0">
            <a:spAutoFit/>
          </a:bodyPr>
          <a:lstStyle/>
          <a:p>
            <a:pPr algn="ctr">
              <a:lnSpc>
                <a:spcPts val="2605"/>
              </a:lnSpc>
            </a:pPr>
            <a:r>
              <a:rPr lang="en-US" sz="1861">
                <a:solidFill>
                  <a:srgbClr val="000000"/>
                </a:solidFill>
                <a:latin typeface="Canva Sans"/>
                <a:ea typeface="Canva Sans"/>
                <a:cs typeface="Canva Sans"/>
                <a:sym typeface="Canva Sans"/>
              </a:rPr>
              <a:t>Dengan menghapus dteday, heatmap korelasi ini digunakan untuk menentukan fitur-fitur dalam proses feature engineering.</a:t>
            </a:r>
          </a:p>
          <a:p>
            <a:pPr algn="ctr">
              <a:lnSpc>
                <a:spcPts val="2605"/>
              </a:lnSpc>
            </a:pPr>
            <a:r>
              <a:rPr lang="en-US" sz="1861">
                <a:solidFill>
                  <a:srgbClr val="000000"/>
                </a:solidFill>
                <a:latin typeface="Canva Sans"/>
                <a:ea typeface="Canva Sans"/>
                <a:cs typeface="Canva Sans"/>
                <a:sym typeface="Canva Sans"/>
              </a:rPr>
              <a:t>Perbaikan ini menegaskan bahwa dteday telah dihapus dan heatmap digunakan untuk membantu proses feature engineering, lebih spesifik terkait pemilihan fitur yang akan digunakan dalam mode</a:t>
            </a:r>
          </a:p>
          <a:p>
            <a:pPr algn="ctr">
              <a:lnSpc>
                <a:spcPts val="2605"/>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88465" y="1304586"/>
            <a:ext cx="9454479" cy="993015"/>
          </a:xfrm>
          <a:prstGeom prst="rect">
            <a:avLst/>
          </a:prstGeom>
        </p:spPr>
        <p:txBody>
          <a:bodyPr anchor="t" rtlCol="false" tIns="0" lIns="0" bIns="0" rIns="0">
            <a:spAutoFit/>
          </a:bodyPr>
          <a:lstStyle/>
          <a:p>
            <a:pPr algn="l">
              <a:lnSpc>
                <a:spcPts val="7526"/>
              </a:lnSpc>
            </a:pPr>
            <a:r>
              <a:rPr lang="en-US" sz="7100">
                <a:solidFill>
                  <a:srgbClr val="253439"/>
                </a:solidFill>
                <a:latin typeface="Glacial Indifference Bold"/>
                <a:ea typeface="Glacial Indifference Bold"/>
                <a:cs typeface="Glacial Indifference Bold"/>
                <a:sym typeface="Glacial Indifference Bold"/>
              </a:rPr>
              <a:t>PREPROCESSING</a:t>
            </a:r>
          </a:p>
        </p:txBody>
      </p:sp>
      <p:sp>
        <p:nvSpPr>
          <p:cNvPr name="AutoShape 3" id="3"/>
          <p:cNvSpPr/>
          <p:nvPr/>
        </p:nvSpPr>
        <p:spPr>
          <a:xfrm>
            <a:off x="1095375" y="323511"/>
            <a:ext cx="0" cy="2029276"/>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10800000">
            <a:off x="9938779" y="-1060084"/>
            <a:ext cx="11173984" cy="7393795"/>
          </a:xfrm>
          <a:custGeom>
            <a:avLst/>
            <a:gdLst/>
            <a:ahLst/>
            <a:cxnLst/>
            <a:rect r="r" b="b" t="t" l="l"/>
            <a:pathLst>
              <a:path h="7393795" w="11173984">
                <a:moveTo>
                  <a:pt x="0" y="0"/>
                </a:moveTo>
                <a:lnTo>
                  <a:pt x="11173984" y="0"/>
                </a:lnTo>
                <a:lnTo>
                  <a:pt x="11173984" y="7393795"/>
                </a:lnTo>
                <a:lnTo>
                  <a:pt x="0" y="7393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8465" y="371136"/>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DATA</a:t>
            </a:r>
          </a:p>
        </p:txBody>
      </p:sp>
      <p:sp>
        <p:nvSpPr>
          <p:cNvPr name="TextBox 6" id="6"/>
          <p:cNvSpPr txBox="true"/>
          <p:nvPr/>
        </p:nvSpPr>
        <p:spPr>
          <a:xfrm rot="0">
            <a:off x="1095375" y="3180400"/>
            <a:ext cx="14756639" cy="5339968"/>
          </a:xfrm>
          <a:prstGeom prst="rect">
            <a:avLst/>
          </a:prstGeom>
        </p:spPr>
        <p:txBody>
          <a:bodyPr anchor="t" rtlCol="false" tIns="0" lIns="0" bIns="0" rIns="0">
            <a:spAutoFit/>
          </a:bodyPr>
          <a:lstStyle/>
          <a:p>
            <a:pPr algn="l" marL="469625" indent="-234813" lvl="1">
              <a:lnSpc>
                <a:spcPts val="3045"/>
              </a:lnSpc>
              <a:buFont typeface="Arial"/>
              <a:buChar char="•"/>
            </a:pPr>
            <a:r>
              <a:rPr lang="en-US" sz="2175">
                <a:solidFill>
                  <a:srgbClr val="000000"/>
                </a:solidFill>
                <a:latin typeface="Canva Sans Bold"/>
                <a:ea typeface="Canva Sans Bold"/>
                <a:cs typeface="Canva Sans Bold"/>
                <a:sym typeface="Canva Sans Bold"/>
              </a:rPr>
              <a:t>Penanganan Nilai Hilang (Handling Missing Values):</a:t>
            </a:r>
          </a:p>
          <a:p>
            <a:pPr algn="l">
              <a:lnSpc>
                <a:spcPts val="3045"/>
              </a:lnSpc>
            </a:pPr>
            <a:r>
              <a:rPr lang="en-US" sz="2175">
                <a:solidFill>
                  <a:srgbClr val="000000"/>
                </a:solidFill>
                <a:latin typeface="Canva Sans"/>
                <a:ea typeface="Canva Sans"/>
                <a:cs typeface="Canva Sans"/>
                <a:sym typeface="Canva Sans"/>
              </a:rPr>
              <a:t>Bagian SimpleImputer(strategy='median') digunakan untuk mengisi nilai yang hilang pada fitur numerik dengan nilai median dari masing-masing fitur tersebut.</a:t>
            </a:r>
          </a:p>
          <a:p>
            <a:pPr algn="l" marL="469625" indent="-234813" lvl="1">
              <a:lnSpc>
                <a:spcPts val="3045"/>
              </a:lnSpc>
              <a:buFont typeface="Arial"/>
              <a:buChar char="•"/>
            </a:pPr>
            <a:r>
              <a:rPr lang="en-US" sz="2175">
                <a:solidFill>
                  <a:srgbClr val="000000"/>
                </a:solidFill>
                <a:latin typeface="Canva Sans Bold"/>
                <a:ea typeface="Canva Sans Bold"/>
                <a:cs typeface="Canva Sans Bold"/>
                <a:sym typeface="Canva Sans Bold"/>
              </a:rPr>
              <a:t>Skalasi Fitur (Feature Scaling):</a:t>
            </a:r>
          </a:p>
          <a:p>
            <a:pPr algn="l">
              <a:lnSpc>
                <a:spcPts val="3045"/>
              </a:lnSpc>
            </a:pPr>
            <a:r>
              <a:rPr lang="en-US" sz="2175">
                <a:solidFill>
                  <a:srgbClr val="000000"/>
                </a:solidFill>
                <a:latin typeface="Canva Sans"/>
                <a:ea typeface="Canva Sans"/>
                <a:cs typeface="Canva Sans"/>
                <a:sym typeface="Canva Sans"/>
              </a:rPr>
              <a:t>Bagian RobustScaler() digunakan untuk menormalisasi fitur numerik, sehingga data lebih siap untuk proses modeling, terutama jika data memiliki outlier yang signifikan.</a:t>
            </a:r>
          </a:p>
          <a:p>
            <a:pPr algn="l" marL="469625" indent="-234813" lvl="1">
              <a:lnSpc>
                <a:spcPts val="3045"/>
              </a:lnSpc>
              <a:buFont typeface="Arial"/>
              <a:buChar char="•"/>
            </a:pPr>
            <a:r>
              <a:rPr lang="en-US" sz="2175">
                <a:solidFill>
                  <a:srgbClr val="000000"/>
                </a:solidFill>
                <a:latin typeface="Canva Sans Bold"/>
                <a:ea typeface="Canva Sans Bold"/>
                <a:cs typeface="Canva Sans Bold"/>
                <a:sym typeface="Canva Sans Bold"/>
              </a:rPr>
              <a:t>Encoding Variabel Kategorikal:</a:t>
            </a:r>
          </a:p>
          <a:p>
            <a:pPr algn="l">
              <a:lnSpc>
                <a:spcPts val="3045"/>
              </a:lnSpc>
            </a:pPr>
            <a:r>
              <a:rPr lang="en-US" sz="2175">
                <a:solidFill>
                  <a:srgbClr val="000000"/>
                </a:solidFill>
                <a:latin typeface="Canva Sans"/>
                <a:ea typeface="Canva Sans"/>
                <a:cs typeface="Canva Sans"/>
                <a:sym typeface="Canva Sans"/>
              </a:rPr>
              <a:t>Bagian OneHotEncoder(drop='first') digunakan untuk mengubah fitur kategorikal menjadi beberapa fitur biner (one-hot encoded). Ini sangat penting dalam model yang hanya bisa bekerja dengan data numerik.</a:t>
            </a:r>
          </a:p>
          <a:p>
            <a:pPr algn="l" marL="469625" indent="-234813" lvl="1">
              <a:lnSpc>
                <a:spcPts val="3045"/>
              </a:lnSpc>
              <a:buFont typeface="Arial"/>
              <a:buChar char="•"/>
            </a:pPr>
            <a:r>
              <a:rPr lang="en-US" sz="2175">
                <a:solidFill>
                  <a:srgbClr val="000000"/>
                </a:solidFill>
                <a:latin typeface="Canva Sans Bold"/>
                <a:ea typeface="Canva Sans Bold"/>
                <a:cs typeface="Canva Sans Bold"/>
                <a:sym typeface="Canva Sans Bold"/>
              </a:rPr>
              <a:t>Pipeline Preprocessing:</a:t>
            </a:r>
          </a:p>
          <a:p>
            <a:pPr algn="l">
              <a:lnSpc>
                <a:spcPts val="3045"/>
              </a:lnSpc>
            </a:pPr>
            <a:r>
              <a:rPr lang="en-US" sz="2175">
                <a:solidFill>
                  <a:srgbClr val="000000"/>
                </a:solidFill>
                <a:latin typeface="Canva Sans"/>
                <a:ea typeface="Canva Sans"/>
                <a:cs typeface="Canva Sans"/>
                <a:sym typeface="Canva Sans"/>
              </a:rPr>
              <a:t>Kode ini mendefinisikan pipeline preprocessing menggunakan ColumnTransformer, yang memungkinkan kamu untuk menerapkan langkah-langkah preprocessing secara terpisah untuk fitur numerik dan kategorikal dalam satu langkah. Ini membuat preprocessing lebih terstruktur dan mudah diterapkan dalam pipeline model.</a:t>
            </a:r>
          </a:p>
          <a:p>
            <a:pPr algn="l">
              <a:lnSpc>
                <a:spcPts val="3045"/>
              </a:lnSpc>
            </a:pP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88465" y="1304586"/>
            <a:ext cx="9454479" cy="993015"/>
          </a:xfrm>
          <a:prstGeom prst="rect">
            <a:avLst/>
          </a:prstGeom>
        </p:spPr>
        <p:txBody>
          <a:bodyPr anchor="t" rtlCol="false" tIns="0" lIns="0" bIns="0" rIns="0">
            <a:spAutoFit/>
          </a:bodyPr>
          <a:lstStyle/>
          <a:p>
            <a:pPr algn="l">
              <a:lnSpc>
                <a:spcPts val="7526"/>
              </a:lnSpc>
            </a:pPr>
            <a:r>
              <a:rPr lang="en-US" sz="7100">
                <a:solidFill>
                  <a:srgbClr val="253439"/>
                </a:solidFill>
                <a:latin typeface="Glacial Indifference Bold"/>
                <a:ea typeface="Glacial Indifference Bold"/>
                <a:cs typeface="Glacial Indifference Bold"/>
                <a:sym typeface="Glacial Indifference Bold"/>
              </a:rPr>
              <a:t>PREPROCESSING</a:t>
            </a:r>
          </a:p>
        </p:txBody>
      </p:sp>
      <p:sp>
        <p:nvSpPr>
          <p:cNvPr name="AutoShape 3" id="3"/>
          <p:cNvSpPr/>
          <p:nvPr/>
        </p:nvSpPr>
        <p:spPr>
          <a:xfrm>
            <a:off x="1095375" y="323511"/>
            <a:ext cx="0" cy="2029276"/>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10800000">
            <a:off x="9938779" y="-1060084"/>
            <a:ext cx="11173984" cy="7393795"/>
          </a:xfrm>
          <a:custGeom>
            <a:avLst/>
            <a:gdLst/>
            <a:ahLst/>
            <a:cxnLst/>
            <a:rect r="r" b="b" t="t" l="l"/>
            <a:pathLst>
              <a:path h="7393795" w="11173984">
                <a:moveTo>
                  <a:pt x="0" y="0"/>
                </a:moveTo>
                <a:lnTo>
                  <a:pt x="11173984" y="0"/>
                </a:lnTo>
                <a:lnTo>
                  <a:pt x="11173984" y="7393795"/>
                </a:lnTo>
                <a:lnTo>
                  <a:pt x="0" y="7393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688465" y="371136"/>
            <a:ext cx="7216494" cy="866775"/>
          </a:xfrm>
          <a:prstGeom prst="rect">
            <a:avLst/>
          </a:prstGeom>
        </p:spPr>
        <p:txBody>
          <a:bodyPr anchor="t" rtlCol="false" tIns="0" lIns="0" bIns="0" rIns="0">
            <a:spAutoFit/>
          </a:bodyPr>
          <a:lstStyle/>
          <a:p>
            <a:pPr algn="l">
              <a:lnSpc>
                <a:spcPts val="6600"/>
              </a:lnSpc>
            </a:pPr>
            <a:r>
              <a:rPr lang="en-US" sz="6000" spc="192">
                <a:solidFill>
                  <a:srgbClr val="000000"/>
                </a:solidFill>
                <a:latin typeface="HK Grotesk"/>
                <a:ea typeface="HK Grotesk"/>
                <a:cs typeface="HK Grotesk"/>
                <a:sym typeface="HK Grotesk"/>
              </a:rPr>
              <a:t>DATA</a:t>
            </a:r>
          </a:p>
        </p:txBody>
      </p:sp>
      <p:sp>
        <p:nvSpPr>
          <p:cNvPr name="TextBox 6" id="6"/>
          <p:cNvSpPr txBox="true"/>
          <p:nvPr/>
        </p:nvSpPr>
        <p:spPr>
          <a:xfrm rot="0">
            <a:off x="1028700" y="3057475"/>
            <a:ext cx="14813684" cy="5744594"/>
          </a:xfrm>
          <a:prstGeom prst="rect">
            <a:avLst/>
          </a:prstGeom>
        </p:spPr>
        <p:txBody>
          <a:bodyPr anchor="t" rtlCol="false" tIns="0" lIns="0" bIns="0" rIns="0">
            <a:spAutoFit/>
          </a:bodyPr>
          <a:lstStyle/>
          <a:p>
            <a:pPr algn="just" marL="471441" indent="-235720" lvl="1">
              <a:lnSpc>
                <a:spcPts val="3057"/>
              </a:lnSpc>
              <a:buFont typeface="Arial"/>
              <a:buChar char="•"/>
            </a:pPr>
            <a:r>
              <a:rPr lang="en-US" sz="2183">
                <a:solidFill>
                  <a:srgbClr val="000000"/>
                </a:solidFill>
                <a:latin typeface="Canva Sans Bold"/>
                <a:ea typeface="Canva Sans Bold"/>
                <a:cs typeface="Canva Sans Bold"/>
                <a:sym typeface="Canva Sans Bold"/>
              </a:rPr>
              <a:t>Definisi X dan y:</a:t>
            </a:r>
          </a:p>
          <a:p>
            <a:pPr algn="just">
              <a:lnSpc>
                <a:spcPts val="3057"/>
              </a:lnSpc>
            </a:pPr>
            <a:r>
              <a:rPr lang="en-US" sz="2183">
                <a:solidFill>
                  <a:srgbClr val="000000"/>
                </a:solidFill>
                <a:latin typeface="Canva Sans"/>
                <a:ea typeface="Canva Sans"/>
                <a:cs typeface="Canva Sans"/>
                <a:sym typeface="Canva Sans"/>
              </a:rPr>
              <a:t>X: Semua fitur yang relevan untuk prediksi kecuali cnt (target variabel).</a:t>
            </a:r>
          </a:p>
          <a:p>
            <a:pPr algn="just">
              <a:lnSpc>
                <a:spcPts val="3057"/>
              </a:lnSpc>
            </a:pPr>
            <a:r>
              <a:rPr lang="en-US" sz="2183">
                <a:solidFill>
                  <a:srgbClr val="000000"/>
                </a:solidFill>
                <a:latin typeface="Canva Sans"/>
                <a:ea typeface="Canva Sans"/>
                <a:cs typeface="Canva Sans"/>
                <a:sym typeface="Canva Sans"/>
              </a:rPr>
              <a:t>y: Target variabel cnt, yaitu jumlah penyewaan sepeda yang ingin diprediksi.</a:t>
            </a:r>
          </a:p>
          <a:p>
            <a:pPr algn="just">
              <a:lnSpc>
                <a:spcPts val="3057"/>
              </a:lnSpc>
            </a:pPr>
          </a:p>
          <a:p>
            <a:pPr algn="just" marL="471441" indent="-235720" lvl="1">
              <a:lnSpc>
                <a:spcPts val="3057"/>
              </a:lnSpc>
              <a:buFont typeface="Arial"/>
              <a:buChar char="•"/>
            </a:pPr>
            <a:r>
              <a:rPr lang="en-US" sz="2183">
                <a:solidFill>
                  <a:srgbClr val="000000"/>
                </a:solidFill>
                <a:latin typeface="Canva Sans Bold"/>
                <a:ea typeface="Canva Sans Bold"/>
                <a:cs typeface="Canva Sans Bold"/>
                <a:sym typeface="Canva Sans Bold"/>
              </a:rPr>
              <a:t>Pembagian Data:</a:t>
            </a:r>
          </a:p>
          <a:p>
            <a:pPr algn="just">
              <a:lnSpc>
                <a:spcPts val="3057"/>
              </a:lnSpc>
            </a:pPr>
            <a:r>
              <a:rPr lang="en-US" sz="2183">
                <a:solidFill>
                  <a:srgbClr val="000000"/>
                </a:solidFill>
                <a:latin typeface="Canva Sans"/>
                <a:ea typeface="Canva Sans"/>
                <a:cs typeface="Canva Sans"/>
                <a:sym typeface="Canva Sans"/>
              </a:rPr>
              <a:t>Data dibagi menjadi dua subset:</a:t>
            </a:r>
          </a:p>
          <a:p>
            <a:pPr algn="just">
              <a:lnSpc>
                <a:spcPts val="3057"/>
              </a:lnSpc>
            </a:pPr>
            <a:r>
              <a:rPr lang="en-US" sz="2183">
                <a:solidFill>
                  <a:srgbClr val="000000"/>
                </a:solidFill>
                <a:latin typeface="Canva Sans"/>
                <a:ea typeface="Canva Sans"/>
                <a:cs typeface="Canva Sans"/>
                <a:sym typeface="Canva Sans"/>
              </a:rPr>
              <a:t>Training set (80%): Digunakan untuk melatih model.</a:t>
            </a:r>
          </a:p>
          <a:p>
            <a:pPr algn="just">
              <a:lnSpc>
                <a:spcPts val="3057"/>
              </a:lnSpc>
            </a:pPr>
            <a:r>
              <a:rPr lang="en-US" sz="2183">
                <a:solidFill>
                  <a:srgbClr val="000000"/>
                </a:solidFill>
                <a:latin typeface="Canva Sans"/>
                <a:ea typeface="Canva Sans"/>
                <a:cs typeface="Canva Sans"/>
                <a:sym typeface="Canva Sans"/>
              </a:rPr>
              <a:t>Testing set (20%): Digunakan untuk menguji performa model.</a:t>
            </a:r>
          </a:p>
          <a:p>
            <a:pPr algn="just">
              <a:lnSpc>
                <a:spcPts val="3057"/>
              </a:lnSpc>
            </a:pPr>
            <a:r>
              <a:rPr lang="en-US" sz="2183">
                <a:solidFill>
                  <a:srgbClr val="000000"/>
                </a:solidFill>
                <a:latin typeface="Canva Sans"/>
                <a:ea typeface="Canva Sans"/>
                <a:cs typeface="Canva Sans"/>
                <a:sym typeface="Canva Sans"/>
              </a:rPr>
              <a:t>Rasio pembagian: 80% data untuk pelatihan dan 20% data untuk pengujian.</a:t>
            </a:r>
          </a:p>
          <a:p>
            <a:pPr algn="just">
              <a:lnSpc>
                <a:spcPts val="3057"/>
              </a:lnSpc>
            </a:pPr>
            <a:r>
              <a:rPr lang="en-US" sz="2183">
                <a:solidFill>
                  <a:srgbClr val="000000"/>
                </a:solidFill>
                <a:latin typeface="Canva Sans"/>
                <a:ea typeface="Canva Sans"/>
                <a:cs typeface="Canva Sans"/>
                <a:sym typeface="Canva Sans"/>
              </a:rPr>
              <a:t>Random State: Set pada nilai 42 untuk memastikan hasil yang konsisten pada setiap run.</a:t>
            </a:r>
          </a:p>
          <a:p>
            <a:pPr algn="just">
              <a:lnSpc>
                <a:spcPts val="3057"/>
              </a:lnSpc>
            </a:pPr>
          </a:p>
          <a:p>
            <a:pPr algn="just" marL="471441" indent="-235720" lvl="1">
              <a:lnSpc>
                <a:spcPts val="3057"/>
              </a:lnSpc>
              <a:buFont typeface="Arial"/>
              <a:buChar char="•"/>
            </a:pPr>
            <a:r>
              <a:rPr lang="en-US" sz="2183">
                <a:solidFill>
                  <a:srgbClr val="000000"/>
                </a:solidFill>
                <a:latin typeface="Canva Sans Bold"/>
                <a:ea typeface="Canva Sans Bold"/>
                <a:cs typeface="Canva Sans Bold"/>
                <a:sym typeface="Canva Sans Bold"/>
              </a:rPr>
              <a:t>Tujuan:</a:t>
            </a:r>
          </a:p>
          <a:p>
            <a:pPr algn="just">
              <a:lnSpc>
                <a:spcPts val="3057"/>
              </a:lnSpc>
            </a:pPr>
            <a:r>
              <a:rPr lang="en-US" sz="2183">
                <a:solidFill>
                  <a:srgbClr val="000000"/>
                </a:solidFill>
                <a:latin typeface="Canva Sans"/>
                <a:ea typeface="Canva Sans"/>
                <a:cs typeface="Canva Sans"/>
                <a:sym typeface="Canva Sans"/>
              </a:rPr>
              <a:t>Memastikan bahwa model dapat dievaluasi dengan data yang tidak pernah dilihat selama pelatihan, yang memberikan estimasi yang lebih akurat tentang performa model dalam situasi dunia nyata.</a:t>
            </a:r>
          </a:p>
          <a:p>
            <a:pPr algn="just">
              <a:lnSpc>
                <a:spcPts val="3057"/>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grpSp>
        <p:nvGrpSpPr>
          <p:cNvPr name="Group 2" id="2"/>
          <p:cNvGrpSpPr/>
          <p:nvPr/>
        </p:nvGrpSpPr>
        <p:grpSpPr>
          <a:xfrm rot="0">
            <a:off x="-572419" y="-788281"/>
            <a:ext cx="8902298" cy="12171720"/>
            <a:chOff x="0" y="0"/>
            <a:chExt cx="1846378" cy="2524471"/>
          </a:xfrm>
        </p:grpSpPr>
        <p:sp>
          <p:nvSpPr>
            <p:cNvPr name="Freeform 3" id="3"/>
            <p:cNvSpPr/>
            <p:nvPr/>
          </p:nvSpPr>
          <p:spPr>
            <a:xfrm flipH="false" flipV="false" rot="0">
              <a:off x="0" y="0"/>
              <a:ext cx="1846378" cy="2524471"/>
            </a:xfrm>
            <a:custGeom>
              <a:avLst/>
              <a:gdLst/>
              <a:ahLst/>
              <a:cxnLst/>
              <a:rect r="r" b="b" t="t" l="l"/>
              <a:pathLst>
                <a:path h="2524471" w="1846378">
                  <a:moveTo>
                    <a:pt x="0" y="0"/>
                  </a:moveTo>
                  <a:lnTo>
                    <a:pt x="1846378" y="0"/>
                  </a:lnTo>
                  <a:lnTo>
                    <a:pt x="1846378" y="2524471"/>
                  </a:lnTo>
                  <a:lnTo>
                    <a:pt x="0" y="2524471"/>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4" id="4"/>
            <p:cNvSpPr txBox="true"/>
            <p:nvPr/>
          </p:nvSpPr>
          <p:spPr>
            <a:xfrm>
              <a:off x="0" y="9525"/>
              <a:ext cx="1846378" cy="2514946"/>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10800000">
            <a:off x="-960741" y="-2722833"/>
            <a:ext cx="20209482" cy="13372559"/>
          </a:xfrm>
          <a:custGeom>
            <a:avLst/>
            <a:gdLst/>
            <a:ahLst/>
            <a:cxnLst/>
            <a:rect r="r" b="b" t="t" l="l"/>
            <a:pathLst>
              <a:path h="13372559" w="20209482">
                <a:moveTo>
                  <a:pt x="0" y="0"/>
                </a:moveTo>
                <a:lnTo>
                  <a:pt x="20209482" y="0"/>
                </a:lnTo>
                <a:lnTo>
                  <a:pt x="20209482" y="13372559"/>
                </a:lnTo>
                <a:lnTo>
                  <a:pt x="0" y="133725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561399" y="2640368"/>
            <a:ext cx="0" cy="1180053"/>
          </a:xfrm>
          <a:prstGeom prst="line">
            <a:avLst/>
          </a:prstGeom>
          <a:ln cap="flat" w="133350">
            <a:solidFill>
              <a:srgbClr val="D15353"/>
            </a:solidFill>
            <a:prstDash val="solid"/>
            <a:headEnd type="none" len="sm" w="sm"/>
            <a:tailEnd type="none" len="sm" w="sm"/>
          </a:ln>
        </p:spPr>
      </p:sp>
      <p:sp>
        <p:nvSpPr>
          <p:cNvPr name="Freeform 7" id="7"/>
          <p:cNvSpPr/>
          <p:nvPr/>
        </p:nvSpPr>
        <p:spPr>
          <a:xfrm flipH="false" flipV="false" rot="0">
            <a:off x="9012250" y="5297579"/>
            <a:ext cx="7961908" cy="3561920"/>
          </a:xfrm>
          <a:custGeom>
            <a:avLst/>
            <a:gdLst/>
            <a:ahLst/>
            <a:cxnLst/>
            <a:rect r="r" b="b" t="t" l="l"/>
            <a:pathLst>
              <a:path h="3561920" w="7961908">
                <a:moveTo>
                  <a:pt x="0" y="0"/>
                </a:moveTo>
                <a:lnTo>
                  <a:pt x="7961908" y="0"/>
                </a:lnTo>
                <a:lnTo>
                  <a:pt x="7961908" y="3561920"/>
                </a:lnTo>
                <a:lnTo>
                  <a:pt x="0" y="3561920"/>
                </a:lnTo>
                <a:lnTo>
                  <a:pt x="0" y="0"/>
                </a:lnTo>
                <a:close/>
              </a:path>
            </a:pathLst>
          </a:custGeom>
          <a:blipFill>
            <a:blip r:embed="rId4"/>
            <a:stretch>
              <a:fillRect l="-9091" t="-40236" r="0" b="-15521"/>
            </a:stretch>
          </a:blipFill>
        </p:spPr>
      </p:sp>
      <p:sp>
        <p:nvSpPr>
          <p:cNvPr name="Freeform 8" id="8"/>
          <p:cNvSpPr/>
          <p:nvPr/>
        </p:nvSpPr>
        <p:spPr>
          <a:xfrm flipH="false" flipV="false" rot="0">
            <a:off x="9012250" y="1427501"/>
            <a:ext cx="7961908" cy="3605788"/>
          </a:xfrm>
          <a:custGeom>
            <a:avLst/>
            <a:gdLst/>
            <a:ahLst/>
            <a:cxnLst/>
            <a:rect r="r" b="b" t="t" l="l"/>
            <a:pathLst>
              <a:path h="3605788" w="7961908">
                <a:moveTo>
                  <a:pt x="0" y="0"/>
                </a:moveTo>
                <a:lnTo>
                  <a:pt x="7961908" y="0"/>
                </a:lnTo>
                <a:lnTo>
                  <a:pt x="7961908" y="3605788"/>
                </a:lnTo>
                <a:lnTo>
                  <a:pt x="0" y="3605788"/>
                </a:lnTo>
                <a:lnTo>
                  <a:pt x="0" y="0"/>
                </a:lnTo>
                <a:close/>
              </a:path>
            </a:pathLst>
          </a:custGeom>
          <a:blipFill>
            <a:blip r:embed="rId5"/>
            <a:stretch>
              <a:fillRect l="-26369" t="0" r="-9324" b="0"/>
            </a:stretch>
          </a:blipFill>
        </p:spPr>
      </p:sp>
      <p:sp>
        <p:nvSpPr>
          <p:cNvPr name="TextBox 9" id="9"/>
          <p:cNvSpPr txBox="true"/>
          <p:nvPr/>
        </p:nvSpPr>
        <p:spPr>
          <a:xfrm rot="0">
            <a:off x="1561399" y="4665665"/>
            <a:ext cx="5935862" cy="2368297"/>
          </a:xfrm>
          <a:prstGeom prst="rect">
            <a:avLst/>
          </a:prstGeom>
        </p:spPr>
        <p:txBody>
          <a:bodyPr anchor="t" rtlCol="false" tIns="0" lIns="0" bIns="0" rIns="0">
            <a:spAutoFit/>
          </a:bodyPr>
          <a:lstStyle/>
          <a:p>
            <a:pPr algn="l">
              <a:lnSpc>
                <a:spcPts val="3821"/>
              </a:lnSpc>
            </a:pPr>
            <a:r>
              <a:rPr lang="en-US" sz="2599">
                <a:solidFill>
                  <a:srgbClr val="000000"/>
                </a:solidFill>
                <a:latin typeface="Aileron"/>
                <a:ea typeface="Aileron"/>
                <a:cs typeface="Aileron"/>
                <a:sym typeface="Aileron"/>
              </a:rPr>
              <a:t>Pemodelan bertujuan untuk menemukan hubungan antara variabel input dan output agar dapat memprediksi nilai output berdasarkan data baru</a:t>
            </a:r>
          </a:p>
        </p:txBody>
      </p:sp>
      <p:sp>
        <p:nvSpPr>
          <p:cNvPr name="TextBox 10" id="10"/>
          <p:cNvSpPr txBox="true"/>
          <p:nvPr/>
        </p:nvSpPr>
        <p:spPr>
          <a:xfrm rot="0">
            <a:off x="2023291" y="2732032"/>
            <a:ext cx="5473970" cy="1088390"/>
          </a:xfrm>
          <a:prstGeom prst="rect">
            <a:avLst/>
          </a:prstGeom>
        </p:spPr>
        <p:txBody>
          <a:bodyPr anchor="t" rtlCol="false" tIns="0" lIns="0" bIns="0" rIns="0">
            <a:spAutoFit/>
          </a:bodyPr>
          <a:lstStyle/>
          <a:p>
            <a:pPr algn="l">
              <a:lnSpc>
                <a:spcPts val="8470"/>
              </a:lnSpc>
            </a:pPr>
            <a:r>
              <a:rPr lang="en-US" sz="7700" spc="254">
                <a:solidFill>
                  <a:srgbClr val="000000"/>
                </a:solidFill>
                <a:latin typeface="Glacial Indifference Bold"/>
                <a:ea typeface="Glacial Indifference Bold"/>
                <a:cs typeface="Glacial Indifference Bold"/>
                <a:sym typeface="Glacial Indifference Bold"/>
              </a:rPr>
              <a:t>MODELING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79616">
            <a:off x="7809083" y="6024590"/>
            <a:ext cx="11173984" cy="7393795"/>
          </a:xfrm>
          <a:custGeom>
            <a:avLst/>
            <a:gdLst/>
            <a:ahLst/>
            <a:cxnLst/>
            <a:rect r="r" b="b" t="t" l="l"/>
            <a:pathLst>
              <a:path h="7393795" w="11173984">
                <a:moveTo>
                  <a:pt x="0" y="0"/>
                </a:moveTo>
                <a:lnTo>
                  <a:pt x="11173984" y="0"/>
                </a:lnTo>
                <a:lnTo>
                  <a:pt x="11173984" y="7393794"/>
                </a:lnTo>
                <a:lnTo>
                  <a:pt x="0" y="7393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587390" y="1563645"/>
            <a:ext cx="7970175" cy="6534294"/>
            <a:chOff x="0" y="0"/>
            <a:chExt cx="10626900" cy="8712392"/>
          </a:xfrm>
        </p:grpSpPr>
        <p:pic>
          <p:nvPicPr>
            <p:cNvPr name="Picture 4" id="4"/>
            <p:cNvPicPr>
              <a:picLocks noChangeAspect="true"/>
            </p:cNvPicPr>
            <p:nvPr/>
          </p:nvPicPr>
          <p:blipFill>
            <a:blip r:embed="rId4"/>
            <a:srcRect l="15694" t="0" r="15694" b="0"/>
            <a:stretch>
              <a:fillRect/>
            </a:stretch>
          </p:blipFill>
          <p:spPr>
            <a:xfrm flipH="false" flipV="false">
              <a:off x="0" y="0"/>
              <a:ext cx="10626900" cy="8712392"/>
            </a:xfrm>
            <a:prstGeom prst="rect">
              <a:avLst/>
            </a:prstGeom>
          </p:spPr>
        </p:pic>
      </p:grpSp>
      <p:sp>
        <p:nvSpPr>
          <p:cNvPr name="TextBox 5" id="5"/>
          <p:cNvSpPr txBox="true"/>
          <p:nvPr/>
        </p:nvSpPr>
        <p:spPr>
          <a:xfrm rot="0">
            <a:off x="1928796" y="2016867"/>
            <a:ext cx="684284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53439"/>
                </a:solidFill>
                <a:latin typeface="Glacial Indifference Bold"/>
                <a:ea typeface="Glacial Indifference Bold"/>
                <a:cs typeface="Glacial Indifference Bold"/>
                <a:sym typeface="Glacial Indifference Bold"/>
              </a:rPr>
              <a:t>DEFINITION</a:t>
            </a:r>
          </a:p>
        </p:txBody>
      </p:sp>
      <p:sp>
        <p:nvSpPr>
          <p:cNvPr name="TextBox 6" id="6"/>
          <p:cNvSpPr txBox="true"/>
          <p:nvPr/>
        </p:nvSpPr>
        <p:spPr>
          <a:xfrm rot="0">
            <a:off x="1578712" y="4065737"/>
            <a:ext cx="6545849" cy="4939665"/>
          </a:xfrm>
          <a:prstGeom prst="rect">
            <a:avLst/>
          </a:prstGeom>
        </p:spPr>
        <p:txBody>
          <a:bodyPr anchor="t" rtlCol="false" tIns="0" lIns="0" bIns="0" rIns="0">
            <a:spAutoFit/>
          </a:bodyPr>
          <a:lstStyle/>
          <a:p>
            <a:pPr algn="l">
              <a:lnSpc>
                <a:spcPts val="3900"/>
              </a:lnSpc>
            </a:pPr>
            <a:r>
              <a:rPr lang="en-US" sz="2600">
                <a:solidFill>
                  <a:srgbClr val="253439"/>
                </a:solidFill>
                <a:latin typeface="Aileron"/>
                <a:ea typeface="Aileron"/>
                <a:cs typeface="Aileron"/>
                <a:sym typeface="Aileron"/>
              </a:rPr>
              <a:t>Menggunakan beberapa model dasar untuk memprediksi jumlah penyewaan sepeda. Model-model ini meliputi:</a:t>
            </a:r>
          </a:p>
          <a:p>
            <a:pPr algn="l" marL="561341" indent="-280670" lvl="1">
              <a:lnSpc>
                <a:spcPts val="3900"/>
              </a:lnSpc>
              <a:buFont typeface="Arial"/>
              <a:buChar char="•"/>
            </a:pPr>
            <a:r>
              <a:rPr lang="en-US" sz="2600">
                <a:solidFill>
                  <a:srgbClr val="253439"/>
                </a:solidFill>
                <a:latin typeface="Aileron"/>
                <a:ea typeface="Aileron"/>
                <a:cs typeface="Aileron"/>
                <a:sym typeface="Aileron"/>
              </a:rPr>
              <a:t>K-Nearest Neighbors (KNN)</a:t>
            </a:r>
          </a:p>
          <a:p>
            <a:pPr algn="l" marL="561341" indent="-280670" lvl="1">
              <a:lnSpc>
                <a:spcPts val="3900"/>
              </a:lnSpc>
              <a:buFont typeface="Arial"/>
              <a:buChar char="•"/>
            </a:pPr>
            <a:r>
              <a:rPr lang="en-US" sz="2600">
                <a:solidFill>
                  <a:srgbClr val="253439"/>
                </a:solidFill>
                <a:latin typeface="Aileron"/>
                <a:ea typeface="Aileron"/>
                <a:cs typeface="Aileron"/>
                <a:sym typeface="Aileron"/>
              </a:rPr>
              <a:t>Decision Tree</a:t>
            </a:r>
          </a:p>
          <a:p>
            <a:pPr algn="l" marL="561341" indent="-280670" lvl="1">
              <a:lnSpc>
                <a:spcPts val="3900"/>
              </a:lnSpc>
              <a:buFont typeface="Arial"/>
              <a:buChar char="•"/>
            </a:pPr>
            <a:r>
              <a:rPr lang="en-US" sz="2600">
                <a:solidFill>
                  <a:srgbClr val="253439"/>
                </a:solidFill>
                <a:latin typeface="Aileron"/>
                <a:ea typeface="Aileron"/>
                <a:cs typeface="Aileron"/>
                <a:sym typeface="Aileron"/>
              </a:rPr>
              <a:t>Linear Regression</a:t>
            </a:r>
          </a:p>
          <a:p>
            <a:pPr algn="l" marL="561341" indent="-280670" lvl="1">
              <a:lnSpc>
                <a:spcPts val="3900"/>
              </a:lnSpc>
              <a:buFont typeface="Arial"/>
              <a:buChar char="•"/>
            </a:pPr>
            <a:r>
              <a:rPr lang="en-US" sz="2600">
                <a:solidFill>
                  <a:srgbClr val="253439"/>
                </a:solidFill>
                <a:latin typeface="Aileron"/>
                <a:ea typeface="Aileron"/>
                <a:cs typeface="Aileron"/>
                <a:sym typeface="Aileron"/>
              </a:rPr>
              <a:t>Random Forest</a:t>
            </a:r>
          </a:p>
          <a:p>
            <a:pPr algn="l" marL="561341" indent="-280670" lvl="1">
              <a:lnSpc>
                <a:spcPts val="3900"/>
              </a:lnSpc>
              <a:buFont typeface="Arial"/>
              <a:buChar char="•"/>
            </a:pPr>
            <a:r>
              <a:rPr lang="en-US" sz="2600">
                <a:solidFill>
                  <a:srgbClr val="253439"/>
                </a:solidFill>
                <a:latin typeface="Aileron"/>
                <a:ea typeface="Aileron"/>
                <a:cs typeface="Aileron"/>
                <a:sym typeface="Aileron"/>
              </a:rPr>
              <a:t>Gradient Boosting</a:t>
            </a:r>
          </a:p>
          <a:p>
            <a:pPr algn="l" marL="561341" indent="-280670" lvl="1">
              <a:lnSpc>
                <a:spcPts val="3900"/>
              </a:lnSpc>
              <a:buFont typeface="Arial"/>
              <a:buChar char="•"/>
            </a:pPr>
            <a:r>
              <a:rPr lang="en-US" sz="2600">
                <a:solidFill>
                  <a:srgbClr val="253439"/>
                </a:solidFill>
                <a:latin typeface="Aileron"/>
                <a:ea typeface="Aileron"/>
                <a:cs typeface="Aileron"/>
                <a:sym typeface="Aileron"/>
              </a:rPr>
              <a:t>XGBoost</a:t>
            </a:r>
          </a:p>
          <a:p>
            <a:pPr algn="l" marL="0" indent="0" lvl="1">
              <a:lnSpc>
                <a:spcPts val="3900"/>
              </a:lnSpc>
              <a:spcBef>
                <a:spcPct val="0"/>
              </a:spcBef>
            </a:pPr>
          </a:p>
        </p:txBody>
      </p:sp>
      <p:sp>
        <p:nvSpPr>
          <p:cNvPr name="TextBox 7" id="7"/>
          <p:cNvSpPr txBox="true"/>
          <p:nvPr/>
        </p:nvSpPr>
        <p:spPr>
          <a:xfrm rot="0">
            <a:off x="1928796" y="1041771"/>
            <a:ext cx="6842848"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BASED MODEL</a:t>
            </a:r>
          </a:p>
        </p:txBody>
      </p:sp>
      <p:sp>
        <p:nvSpPr>
          <p:cNvPr name="AutoShape 8" id="8"/>
          <p:cNvSpPr/>
          <p:nvPr/>
        </p:nvSpPr>
        <p:spPr>
          <a:xfrm flipV="true">
            <a:off x="1578712" y="1028700"/>
            <a:ext cx="0" cy="2293092"/>
          </a:xfrm>
          <a:prstGeom prst="line">
            <a:avLst/>
          </a:prstGeom>
          <a:ln cap="flat" w="133350">
            <a:solidFill>
              <a:srgbClr val="D15353"/>
            </a:solidFill>
            <a:prstDash val="solid"/>
            <a:headEnd type="none" len="sm" w="sm"/>
            <a:tailEnd type="none" len="sm" w="sm"/>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79616">
            <a:off x="7809083" y="6024590"/>
            <a:ext cx="11173984" cy="7393795"/>
          </a:xfrm>
          <a:custGeom>
            <a:avLst/>
            <a:gdLst/>
            <a:ahLst/>
            <a:cxnLst/>
            <a:rect r="r" b="b" t="t" l="l"/>
            <a:pathLst>
              <a:path h="7393795" w="11173984">
                <a:moveTo>
                  <a:pt x="0" y="0"/>
                </a:moveTo>
                <a:lnTo>
                  <a:pt x="11173984" y="0"/>
                </a:lnTo>
                <a:lnTo>
                  <a:pt x="11173984" y="7393794"/>
                </a:lnTo>
                <a:lnTo>
                  <a:pt x="0" y="7393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578712" y="1028700"/>
            <a:ext cx="0" cy="2293092"/>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0">
            <a:off x="12077318" y="291142"/>
            <a:ext cx="5482971" cy="8229600"/>
          </a:xfrm>
          <a:custGeom>
            <a:avLst/>
            <a:gdLst/>
            <a:ahLst/>
            <a:cxnLst/>
            <a:rect r="r" b="b" t="t" l="l"/>
            <a:pathLst>
              <a:path h="8229600" w="5482971">
                <a:moveTo>
                  <a:pt x="0" y="0"/>
                </a:moveTo>
                <a:lnTo>
                  <a:pt x="5482971" y="0"/>
                </a:lnTo>
                <a:lnTo>
                  <a:pt x="5482971" y="8229600"/>
                </a:lnTo>
                <a:lnTo>
                  <a:pt x="0" y="8229600"/>
                </a:lnTo>
                <a:lnTo>
                  <a:pt x="0" y="0"/>
                </a:lnTo>
                <a:close/>
              </a:path>
            </a:pathLst>
          </a:custGeom>
          <a:blipFill>
            <a:blip r:embed="rId4"/>
            <a:stretch>
              <a:fillRect l="0" t="0" r="0" b="0"/>
            </a:stretch>
          </a:blipFill>
        </p:spPr>
      </p:sp>
      <p:sp>
        <p:nvSpPr>
          <p:cNvPr name="TextBox 5" id="5"/>
          <p:cNvSpPr txBox="true"/>
          <p:nvPr/>
        </p:nvSpPr>
        <p:spPr>
          <a:xfrm rot="0">
            <a:off x="1928796" y="2016867"/>
            <a:ext cx="684284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53439"/>
                </a:solidFill>
                <a:latin typeface="Glacial Indifference Bold"/>
                <a:ea typeface="Glacial Indifference Bold"/>
                <a:cs typeface="Glacial Indifference Bold"/>
                <a:sym typeface="Glacial Indifference Bold"/>
              </a:rPr>
              <a:t>STACKING</a:t>
            </a:r>
          </a:p>
        </p:txBody>
      </p:sp>
      <p:sp>
        <p:nvSpPr>
          <p:cNvPr name="TextBox 6" id="6"/>
          <p:cNvSpPr txBox="true"/>
          <p:nvPr/>
        </p:nvSpPr>
        <p:spPr>
          <a:xfrm rot="0">
            <a:off x="1236220" y="4320217"/>
            <a:ext cx="9737623" cy="3453765"/>
          </a:xfrm>
          <a:prstGeom prst="rect">
            <a:avLst/>
          </a:prstGeom>
        </p:spPr>
        <p:txBody>
          <a:bodyPr anchor="t" rtlCol="false" tIns="0" lIns="0" bIns="0" rIns="0">
            <a:spAutoFit/>
          </a:bodyPr>
          <a:lstStyle/>
          <a:p>
            <a:pPr algn="l" marL="0" indent="0" lvl="1">
              <a:lnSpc>
                <a:spcPts val="3900"/>
              </a:lnSpc>
              <a:spcBef>
                <a:spcPct val="0"/>
              </a:spcBef>
            </a:pPr>
            <a:r>
              <a:rPr lang="en-US" sz="2600">
                <a:solidFill>
                  <a:srgbClr val="253439"/>
                </a:solidFill>
                <a:latin typeface="Aileron"/>
                <a:ea typeface="Aileron"/>
                <a:cs typeface="Aileron"/>
                <a:sym typeface="Aileron"/>
              </a:rPr>
              <a:t>Menggunakan TransformTargetRegressor untuk melakukan transformasi log pada target variabel (cnt). Transformasi ini membantu model menangani data yang tidak terdistribusi secara normal. Selain itu, melakukan stacking, yaitu menggabungkan prediksi dari beberapa model untuk meningkatkan akurasi. Teknik ini memungkinkan kami memanfaatkan kekuatan dari berbagai model untuk menghasilkan prediksi yang lebih baik."</a:t>
            </a:r>
          </a:p>
        </p:txBody>
      </p:sp>
      <p:sp>
        <p:nvSpPr>
          <p:cNvPr name="TextBox 7" id="7"/>
          <p:cNvSpPr txBox="true"/>
          <p:nvPr/>
        </p:nvSpPr>
        <p:spPr>
          <a:xfrm rot="0">
            <a:off x="1928796" y="1041771"/>
            <a:ext cx="7878018"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TRANSFORMING &amp;</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79616">
            <a:off x="7809083" y="6024590"/>
            <a:ext cx="11173984" cy="7393795"/>
          </a:xfrm>
          <a:custGeom>
            <a:avLst/>
            <a:gdLst/>
            <a:ahLst/>
            <a:cxnLst/>
            <a:rect r="r" b="b" t="t" l="l"/>
            <a:pathLst>
              <a:path h="7393795" w="11173984">
                <a:moveTo>
                  <a:pt x="0" y="0"/>
                </a:moveTo>
                <a:lnTo>
                  <a:pt x="11173984" y="0"/>
                </a:lnTo>
                <a:lnTo>
                  <a:pt x="11173984" y="7393794"/>
                </a:lnTo>
                <a:lnTo>
                  <a:pt x="0" y="7393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578712" y="1028700"/>
            <a:ext cx="0" cy="2293092"/>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0">
            <a:off x="11602085" y="291142"/>
            <a:ext cx="5974369" cy="8967158"/>
          </a:xfrm>
          <a:custGeom>
            <a:avLst/>
            <a:gdLst/>
            <a:ahLst/>
            <a:cxnLst/>
            <a:rect r="r" b="b" t="t" l="l"/>
            <a:pathLst>
              <a:path h="8967158" w="5974369">
                <a:moveTo>
                  <a:pt x="0" y="0"/>
                </a:moveTo>
                <a:lnTo>
                  <a:pt x="5974369" y="0"/>
                </a:lnTo>
                <a:lnTo>
                  <a:pt x="5974369" y="8967158"/>
                </a:lnTo>
                <a:lnTo>
                  <a:pt x="0" y="8967158"/>
                </a:lnTo>
                <a:lnTo>
                  <a:pt x="0" y="0"/>
                </a:lnTo>
                <a:close/>
              </a:path>
            </a:pathLst>
          </a:custGeom>
          <a:blipFill>
            <a:blip r:embed="rId4"/>
            <a:stretch>
              <a:fillRect l="-63278" t="0" r="-63278" b="0"/>
            </a:stretch>
          </a:blipFill>
        </p:spPr>
      </p:sp>
      <p:sp>
        <p:nvSpPr>
          <p:cNvPr name="TextBox 5" id="5"/>
          <p:cNvSpPr txBox="true"/>
          <p:nvPr/>
        </p:nvSpPr>
        <p:spPr>
          <a:xfrm rot="0">
            <a:off x="1928796" y="2016867"/>
            <a:ext cx="684284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53439"/>
                </a:solidFill>
                <a:latin typeface="Glacial Indifference Bold"/>
                <a:ea typeface="Glacial Indifference Bold"/>
                <a:cs typeface="Glacial Indifference Bold"/>
                <a:sym typeface="Glacial Indifference Bold"/>
              </a:rPr>
              <a:t>METRICS</a:t>
            </a:r>
          </a:p>
        </p:txBody>
      </p:sp>
      <p:sp>
        <p:nvSpPr>
          <p:cNvPr name="TextBox 6" id="6"/>
          <p:cNvSpPr txBox="true"/>
          <p:nvPr/>
        </p:nvSpPr>
        <p:spPr>
          <a:xfrm rot="0">
            <a:off x="1578712" y="3955750"/>
            <a:ext cx="9737623" cy="4939665"/>
          </a:xfrm>
          <a:prstGeom prst="rect">
            <a:avLst/>
          </a:prstGeom>
        </p:spPr>
        <p:txBody>
          <a:bodyPr anchor="t" rtlCol="false" tIns="0" lIns="0" bIns="0" rIns="0">
            <a:spAutoFit/>
          </a:bodyPr>
          <a:lstStyle/>
          <a:p>
            <a:pPr algn="l">
              <a:lnSpc>
                <a:spcPts val="3900"/>
              </a:lnSpc>
            </a:pPr>
            <a:r>
              <a:rPr lang="en-US" sz="2600">
                <a:solidFill>
                  <a:srgbClr val="253439"/>
                </a:solidFill>
                <a:latin typeface="Aileron"/>
                <a:ea typeface="Aileron"/>
                <a:cs typeface="Aileron"/>
                <a:sym typeface="Aileron"/>
              </a:rPr>
              <a:t>Untuk menilai kinerja model, digunakan beberapa metrik:</a:t>
            </a:r>
          </a:p>
          <a:p>
            <a:pPr algn="l" marL="561341" indent="-280670" lvl="1">
              <a:lnSpc>
                <a:spcPts val="3900"/>
              </a:lnSpc>
              <a:buFont typeface="Arial"/>
              <a:buChar char="•"/>
            </a:pPr>
            <a:r>
              <a:rPr lang="en-US" sz="2600">
                <a:solidFill>
                  <a:srgbClr val="253439"/>
                </a:solidFill>
                <a:latin typeface="Aileron"/>
                <a:ea typeface="Aileron"/>
                <a:cs typeface="Aileron"/>
                <a:sym typeface="Aileron"/>
              </a:rPr>
              <a:t>RMSE (Root Mean Squared Error): Mengukur seberapa jauh prediksi dari nilai sebenarnya dalam satuan data asli.</a:t>
            </a:r>
          </a:p>
          <a:p>
            <a:pPr algn="l" marL="561341" indent="-280670" lvl="1">
              <a:lnSpc>
                <a:spcPts val="3900"/>
              </a:lnSpc>
              <a:buFont typeface="Arial"/>
              <a:buChar char="•"/>
            </a:pPr>
            <a:r>
              <a:rPr lang="en-US" sz="2600">
                <a:solidFill>
                  <a:srgbClr val="253439"/>
                </a:solidFill>
                <a:latin typeface="Aileron"/>
                <a:ea typeface="Aileron"/>
                <a:cs typeface="Aileron"/>
                <a:sym typeface="Aileron"/>
              </a:rPr>
              <a:t>MAPE (Mean Absolute Percentage Error): Mengukur rata-rata kesalahan dalam persentase, yang memberikan gambaran proporsional terhadap skala data.</a:t>
            </a:r>
          </a:p>
          <a:p>
            <a:pPr algn="l" marL="561341" indent="-280670" lvl="1">
              <a:lnSpc>
                <a:spcPts val="3900"/>
              </a:lnSpc>
              <a:spcBef>
                <a:spcPct val="0"/>
              </a:spcBef>
              <a:buFont typeface="Arial"/>
              <a:buChar char="•"/>
            </a:pPr>
            <a:r>
              <a:rPr lang="en-US" sz="2600">
                <a:solidFill>
                  <a:srgbClr val="253439"/>
                </a:solidFill>
                <a:latin typeface="Aileron"/>
                <a:ea typeface="Aileron"/>
                <a:cs typeface="Aileron"/>
                <a:sym typeface="Aileron"/>
              </a:rPr>
              <a:t>R^2 (R-Squared): Mengukur seberapa baik model menjelaskan variabilitas data, dengan nilai 1 menunjukkan model sempurna."</a:t>
            </a:r>
          </a:p>
          <a:p>
            <a:pPr algn="l">
              <a:lnSpc>
                <a:spcPts val="3900"/>
              </a:lnSpc>
              <a:spcBef>
                <a:spcPct val="0"/>
              </a:spcBef>
            </a:pPr>
          </a:p>
        </p:txBody>
      </p:sp>
      <p:sp>
        <p:nvSpPr>
          <p:cNvPr name="TextBox 7" id="7"/>
          <p:cNvSpPr txBox="true"/>
          <p:nvPr/>
        </p:nvSpPr>
        <p:spPr>
          <a:xfrm rot="0">
            <a:off x="1928796" y="1041771"/>
            <a:ext cx="8179943"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MODEL EVALUATION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79616">
            <a:off x="7809083" y="6024590"/>
            <a:ext cx="11173984" cy="7393795"/>
          </a:xfrm>
          <a:custGeom>
            <a:avLst/>
            <a:gdLst/>
            <a:ahLst/>
            <a:cxnLst/>
            <a:rect r="r" b="b" t="t" l="l"/>
            <a:pathLst>
              <a:path h="7393795" w="11173984">
                <a:moveTo>
                  <a:pt x="0" y="0"/>
                </a:moveTo>
                <a:lnTo>
                  <a:pt x="11173984" y="0"/>
                </a:lnTo>
                <a:lnTo>
                  <a:pt x="11173984" y="7393794"/>
                </a:lnTo>
                <a:lnTo>
                  <a:pt x="0" y="7393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578712" y="1028700"/>
            <a:ext cx="0" cy="2293092"/>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0">
            <a:off x="1186132" y="4062323"/>
            <a:ext cx="7802853" cy="3966180"/>
          </a:xfrm>
          <a:custGeom>
            <a:avLst/>
            <a:gdLst/>
            <a:ahLst/>
            <a:cxnLst/>
            <a:rect r="r" b="b" t="t" l="l"/>
            <a:pathLst>
              <a:path h="3966180" w="7802853">
                <a:moveTo>
                  <a:pt x="0" y="0"/>
                </a:moveTo>
                <a:lnTo>
                  <a:pt x="7802853" y="0"/>
                </a:lnTo>
                <a:lnTo>
                  <a:pt x="7802853" y="3966180"/>
                </a:lnTo>
                <a:lnTo>
                  <a:pt x="0" y="3966180"/>
                </a:lnTo>
                <a:lnTo>
                  <a:pt x="0" y="0"/>
                </a:lnTo>
                <a:close/>
              </a:path>
            </a:pathLst>
          </a:custGeom>
          <a:blipFill>
            <a:blip r:embed="rId4"/>
            <a:stretch>
              <a:fillRect l="0" t="0" r="0" b="0"/>
            </a:stretch>
          </a:blipFill>
        </p:spPr>
      </p:sp>
      <p:sp>
        <p:nvSpPr>
          <p:cNvPr name="TextBox 5" id="5"/>
          <p:cNvSpPr txBox="true"/>
          <p:nvPr/>
        </p:nvSpPr>
        <p:spPr>
          <a:xfrm rot="0">
            <a:off x="1928796" y="2016867"/>
            <a:ext cx="684284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53439"/>
                </a:solidFill>
                <a:latin typeface="Glacial Indifference Bold"/>
                <a:ea typeface="Glacial Indifference Bold"/>
                <a:cs typeface="Glacial Indifference Bold"/>
                <a:sym typeface="Glacial Indifference Bold"/>
              </a:rPr>
              <a:t>EVALUATION</a:t>
            </a:r>
          </a:p>
        </p:txBody>
      </p:sp>
      <p:sp>
        <p:nvSpPr>
          <p:cNvPr name="TextBox 6" id="6"/>
          <p:cNvSpPr txBox="true"/>
          <p:nvPr/>
        </p:nvSpPr>
        <p:spPr>
          <a:xfrm rot="0">
            <a:off x="9612719" y="1654475"/>
            <a:ext cx="8233928" cy="3742724"/>
          </a:xfrm>
          <a:prstGeom prst="rect">
            <a:avLst/>
          </a:prstGeom>
        </p:spPr>
        <p:txBody>
          <a:bodyPr anchor="t" rtlCol="false" tIns="0" lIns="0" bIns="0" rIns="0">
            <a:spAutoFit/>
          </a:bodyPr>
          <a:lstStyle/>
          <a:p>
            <a:pPr algn="l">
              <a:lnSpc>
                <a:spcPts val="3297"/>
              </a:lnSpc>
            </a:pPr>
            <a:r>
              <a:rPr lang="en-US" sz="2198">
                <a:solidFill>
                  <a:srgbClr val="253439"/>
                </a:solidFill>
                <a:latin typeface="Aileron"/>
                <a:ea typeface="Aileron"/>
                <a:cs typeface="Aileron"/>
                <a:sym typeface="Aileron"/>
              </a:rPr>
              <a:t>Hasil evaluasi awal menunjukkan performa yang bervariasi antara model. Sebagai contoh:</a:t>
            </a:r>
          </a:p>
          <a:p>
            <a:pPr algn="l" marL="474658" indent="-237329" lvl="1">
              <a:lnSpc>
                <a:spcPts val="3297"/>
              </a:lnSpc>
              <a:buFont typeface="Arial"/>
              <a:buChar char="•"/>
            </a:pPr>
            <a:r>
              <a:rPr lang="en-US" sz="2198">
                <a:solidFill>
                  <a:srgbClr val="253439"/>
                </a:solidFill>
                <a:latin typeface="Aileron"/>
                <a:ea typeface="Aileron"/>
                <a:cs typeface="Aileron"/>
                <a:sym typeface="Aileron"/>
              </a:rPr>
              <a:t>XGB</a:t>
            </a:r>
            <a:r>
              <a:rPr lang="en-US" sz="2198">
                <a:solidFill>
                  <a:srgbClr val="253439"/>
                </a:solidFill>
                <a:latin typeface="Aileron"/>
                <a:ea typeface="Aileron"/>
                <a:cs typeface="Aileron"/>
                <a:sym typeface="Aileron"/>
              </a:rPr>
              <a:t>oost menunjukkan performa terbaik dengan RMSE terendah dan R^2 tertinggi.</a:t>
            </a:r>
          </a:p>
          <a:p>
            <a:pPr algn="l" marL="474658" indent="-237329" lvl="1">
              <a:lnSpc>
                <a:spcPts val="3297"/>
              </a:lnSpc>
              <a:buFont typeface="Arial"/>
              <a:buChar char="•"/>
            </a:pPr>
            <a:r>
              <a:rPr lang="en-US" sz="2198">
                <a:solidFill>
                  <a:srgbClr val="253439"/>
                </a:solidFill>
                <a:latin typeface="Aileron"/>
                <a:ea typeface="Aileron"/>
                <a:cs typeface="Aileron"/>
                <a:sym typeface="Aileron"/>
              </a:rPr>
              <a:t>Model seperti Linear Regression menunjukkan performa yang lebih rendah, dengan nilai MAPE yang tinggi.</a:t>
            </a:r>
          </a:p>
          <a:p>
            <a:pPr algn="l" marL="474658" indent="-237329" lvl="1">
              <a:lnSpc>
                <a:spcPts val="3297"/>
              </a:lnSpc>
              <a:spcBef>
                <a:spcPct val="0"/>
              </a:spcBef>
              <a:buFont typeface="Arial"/>
              <a:buChar char="•"/>
            </a:pPr>
            <a:r>
              <a:rPr lang="en-US" sz="2198">
                <a:solidFill>
                  <a:srgbClr val="253439"/>
                </a:solidFill>
                <a:latin typeface="Aileron"/>
                <a:ea typeface="Aileron"/>
                <a:cs typeface="Aileron"/>
                <a:sym typeface="Aileron"/>
              </a:rPr>
              <a:t>H</a:t>
            </a:r>
            <a:r>
              <a:rPr lang="en-US" sz="2198">
                <a:solidFill>
                  <a:srgbClr val="253439"/>
                </a:solidFill>
                <a:latin typeface="Aileron"/>
                <a:ea typeface="Aileron"/>
                <a:cs typeface="Aileron"/>
                <a:sym typeface="Aileron"/>
              </a:rPr>
              <a:t>asil ini memberikan kami dasar untuk melanjutkan dengan tuning model terbaik."</a:t>
            </a:r>
          </a:p>
          <a:p>
            <a:pPr algn="l">
              <a:lnSpc>
                <a:spcPts val="3297"/>
              </a:lnSpc>
              <a:spcBef>
                <a:spcPct val="0"/>
              </a:spcBef>
            </a:pPr>
          </a:p>
        </p:txBody>
      </p:sp>
      <p:sp>
        <p:nvSpPr>
          <p:cNvPr name="TextBox 7" id="7"/>
          <p:cNvSpPr txBox="true"/>
          <p:nvPr/>
        </p:nvSpPr>
        <p:spPr>
          <a:xfrm rot="0">
            <a:off x="1928796" y="1041771"/>
            <a:ext cx="8179943"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INITIAL MODEL</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79616">
            <a:off x="7809083" y="6024590"/>
            <a:ext cx="11173984" cy="7393795"/>
          </a:xfrm>
          <a:custGeom>
            <a:avLst/>
            <a:gdLst/>
            <a:ahLst/>
            <a:cxnLst/>
            <a:rect r="r" b="b" t="t" l="l"/>
            <a:pathLst>
              <a:path h="7393795" w="11173984">
                <a:moveTo>
                  <a:pt x="0" y="0"/>
                </a:moveTo>
                <a:lnTo>
                  <a:pt x="11173984" y="0"/>
                </a:lnTo>
                <a:lnTo>
                  <a:pt x="11173984" y="7393794"/>
                </a:lnTo>
                <a:lnTo>
                  <a:pt x="0" y="7393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578712" y="1028700"/>
            <a:ext cx="0" cy="2293092"/>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0">
            <a:off x="999166" y="4395597"/>
            <a:ext cx="8144834" cy="4153865"/>
          </a:xfrm>
          <a:custGeom>
            <a:avLst/>
            <a:gdLst/>
            <a:ahLst/>
            <a:cxnLst/>
            <a:rect r="r" b="b" t="t" l="l"/>
            <a:pathLst>
              <a:path h="4153865" w="8144834">
                <a:moveTo>
                  <a:pt x="0" y="0"/>
                </a:moveTo>
                <a:lnTo>
                  <a:pt x="8144834" y="0"/>
                </a:lnTo>
                <a:lnTo>
                  <a:pt x="8144834" y="4153865"/>
                </a:lnTo>
                <a:lnTo>
                  <a:pt x="0" y="4153865"/>
                </a:lnTo>
                <a:lnTo>
                  <a:pt x="0" y="0"/>
                </a:lnTo>
                <a:close/>
              </a:path>
            </a:pathLst>
          </a:custGeom>
          <a:blipFill>
            <a:blip r:embed="rId4"/>
            <a:stretch>
              <a:fillRect l="0" t="0" r="0" b="0"/>
            </a:stretch>
          </a:blipFill>
        </p:spPr>
      </p:sp>
      <p:sp>
        <p:nvSpPr>
          <p:cNvPr name="TextBox 5" id="5"/>
          <p:cNvSpPr txBox="true"/>
          <p:nvPr/>
        </p:nvSpPr>
        <p:spPr>
          <a:xfrm rot="0">
            <a:off x="1928796" y="2016867"/>
            <a:ext cx="684284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53439"/>
                </a:solidFill>
                <a:latin typeface="Glacial Indifference Bold"/>
                <a:ea typeface="Glacial Indifference Bold"/>
                <a:cs typeface="Glacial Indifference Bold"/>
                <a:sym typeface="Glacial Indifference Bold"/>
              </a:rPr>
              <a:t>TUNING</a:t>
            </a:r>
          </a:p>
        </p:txBody>
      </p:sp>
      <p:sp>
        <p:nvSpPr>
          <p:cNvPr name="TextBox 6" id="6"/>
          <p:cNvSpPr txBox="true"/>
          <p:nvPr/>
        </p:nvSpPr>
        <p:spPr>
          <a:xfrm rot="0">
            <a:off x="1928796" y="1041771"/>
            <a:ext cx="8179943"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HYPERPARAMETER</a:t>
            </a:r>
          </a:p>
        </p:txBody>
      </p:sp>
      <p:sp>
        <p:nvSpPr>
          <p:cNvPr name="TextBox 7" id="7"/>
          <p:cNvSpPr txBox="true"/>
          <p:nvPr/>
        </p:nvSpPr>
        <p:spPr>
          <a:xfrm rot="0">
            <a:off x="9569587" y="2166799"/>
            <a:ext cx="8233928" cy="3742724"/>
          </a:xfrm>
          <a:prstGeom prst="rect">
            <a:avLst/>
          </a:prstGeom>
        </p:spPr>
        <p:txBody>
          <a:bodyPr anchor="t" rtlCol="false" tIns="0" lIns="0" bIns="0" rIns="0">
            <a:spAutoFit/>
          </a:bodyPr>
          <a:lstStyle/>
          <a:p>
            <a:pPr algn="l">
              <a:lnSpc>
                <a:spcPts val="3297"/>
              </a:lnSpc>
            </a:pPr>
            <a:r>
              <a:rPr lang="en-US" sz="2198">
                <a:solidFill>
                  <a:srgbClr val="253439"/>
                </a:solidFill>
                <a:latin typeface="Aileron"/>
                <a:ea typeface="Aileron"/>
                <a:cs typeface="Aileron"/>
                <a:sym typeface="Aileron"/>
              </a:rPr>
              <a:t>Hyperparameter tuning dilakukan menggunakan GridSearchCV untuk mencari kombinasi parameter terbaik bagi model </a:t>
            </a:r>
            <a:r>
              <a:rPr lang="en-US" sz="2198">
                <a:solidFill>
                  <a:srgbClr val="253439"/>
                </a:solidFill>
                <a:latin typeface="Aileron"/>
                <a:ea typeface="Aileron"/>
                <a:cs typeface="Aileron"/>
                <a:sym typeface="Aileron"/>
              </a:rPr>
              <a:t>XGB</a:t>
            </a:r>
            <a:r>
              <a:rPr lang="en-US" sz="2198">
                <a:solidFill>
                  <a:srgbClr val="253439"/>
                </a:solidFill>
                <a:latin typeface="Aileron"/>
                <a:ea typeface="Aileron"/>
                <a:cs typeface="Aileron"/>
                <a:sym typeface="Aileron"/>
              </a:rPr>
              <a:t>oost. Parameter yang di-tuning meliputi:</a:t>
            </a:r>
          </a:p>
          <a:p>
            <a:pPr algn="l" marL="474658" indent="-237329" lvl="1">
              <a:lnSpc>
                <a:spcPts val="3297"/>
              </a:lnSpc>
              <a:buFont typeface="Arial"/>
              <a:buChar char="•"/>
            </a:pPr>
            <a:r>
              <a:rPr lang="en-US" sz="2198">
                <a:solidFill>
                  <a:srgbClr val="253439"/>
                </a:solidFill>
                <a:latin typeface="Aileron"/>
                <a:ea typeface="Aileron"/>
                <a:cs typeface="Aileron"/>
                <a:sym typeface="Aileron"/>
              </a:rPr>
              <a:t>n_estimators: Jumlah pohon dalam model.</a:t>
            </a:r>
          </a:p>
          <a:p>
            <a:pPr algn="l" marL="474658" indent="-237329" lvl="1">
              <a:lnSpc>
                <a:spcPts val="3297"/>
              </a:lnSpc>
              <a:buFont typeface="Arial"/>
              <a:buChar char="•"/>
            </a:pPr>
            <a:r>
              <a:rPr lang="en-US" sz="2198">
                <a:solidFill>
                  <a:srgbClr val="253439"/>
                </a:solidFill>
                <a:latin typeface="Aileron"/>
                <a:ea typeface="Aileron"/>
                <a:cs typeface="Aileron"/>
                <a:sym typeface="Aileron"/>
              </a:rPr>
              <a:t>max_depth: Kedalaman maksimal dari pohon.</a:t>
            </a:r>
          </a:p>
          <a:p>
            <a:pPr algn="l" marL="474658" indent="-237329" lvl="1">
              <a:lnSpc>
                <a:spcPts val="3297"/>
              </a:lnSpc>
              <a:spcBef>
                <a:spcPct val="0"/>
              </a:spcBef>
              <a:buFont typeface="Arial"/>
              <a:buChar char="•"/>
            </a:pPr>
            <a:r>
              <a:rPr lang="en-US" sz="2198">
                <a:solidFill>
                  <a:srgbClr val="253439"/>
                </a:solidFill>
                <a:latin typeface="Aileron"/>
                <a:ea typeface="Aileron"/>
                <a:cs typeface="Aileron"/>
                <a:sym typeface="Aileron"/>
              </a:rPr>
              <a:t>learning_rate: Kecepatan pembelajaran model. </a:t>
            </a:r>
            <a:r>
              <a:rPr lang="en-US" sz="2198">
                <a:solidFill>
                  <a:srgbClr val="253439"/>
                </a:solidFill>
                <a:latin typeface="Aileron"/>
                <a:ea typeface="Aileron"/>
                <a:cs typeface="Aileron"/>
                <a:sym typeface="Aileron"/>
              </a:rPr>
              <a:t>H</a:t>
            </a:r>
            <a:r>
              <a:rPr lang="en-US" sz="2198">
                <a:solidFill>
                  <a:srgbClr val="253439"/>
                </a:solidFill>
                <a:latin typeface="Aileron"/>
                <a:ea typeface="Aileron"/>
                <a:cs typeface="Aileron"/>
                <a:sym typeface="Aileron"/>
              </a:rPr>
              <a:t>asil tuning menunjukkan kombinasi parameter optimal yang meningkatkan performa model."</a:t>
            </a:r>
          </a:p>
          <a:p>
            <a:pPr algn="l">
              <a:lnSpc>
                <a:spcPts val="3297"/>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6979616">
            <a:off x="7809083" y="6024590"/>
            <a:ext cx="11173984" cy="7393795"/>
          </a:xfrm>
          <a:custGeom>
            <a:avLst/>
            <a:gdLst/>
            <a:ahLst/>
            <a:cxnLst/>
            <a:rect r="r" b="b" t="t" l="l"/>
            <a:pathLst>
              <a:path h="7393795" w="11173984">
                <a:moveTo>
                  <a:pt x="0" y="0"/>
                </a:moveTo>
                <a:lnTo>
                  <a:pt x="11173984" y="0"/>
                </a:lnTo>
                <a:lnTo>
                  <a:pt x="11173984" y="7393794"/>
                </a:lnTo>
                <a:lnTo>
                  <a:pt x="0" y="73937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V="true">
            <a:off x="1578712" y="1028700"/>
            <a:ext cx="0" cy="2293092"/>
          </a:xfrm>
          <a:prstGeom prst="line">
            <a:avLst/>
          </a:prstGeom>
          <a:ln cap="flat" w="133350">
            <a:solidFill>
              <a:srgbClr val="D15353"/>
            </a:solidFill>
            <a:prstDash val="solid"/>
            <a:headEnd type="none" len="sm" w="sm"/>
            <a:tailEnd type="none" len="sm" w="sm"/>
          </a:ln>
        </p:spPr>
      </p:sp>
      <p:sp>
        <p:nvSpPr>
          <p:cNvPr name="Freeform 4" id="4"/>
          <p:cNvSpPr/>
          <p:nvPr/>
        </p:nvSpPr>
        <p:spPr>
          <a:xfrm flipH="false" flipV="false" rot="0">
            <a:off x="423526" y="4034585"/>
            <a:ext cx="8348118" cy="1320747"/>
          </a:xfrm>
          <a:custGeom>
            <a:avLst/>
            <a:gdLst/>
            <a:ahLst/>
            <a:cxnLst/>
            <a:rect r="r" b="b" t="t" l="l"/>
            <a:pathLst>
              <a:path h="1320747" w="8348118">
                <a:moveTo>
                  <a:pt x="0" y="0"/>
                </a:moveTo>
                <a:lnTo>
                  <a:pt x="8348118" y="0"/>
                </a:lnTo>
                <a:lnTo>
                  <a:pt x="8348118" y="1320747"/>
                </a:lnTo>
                <a:lnTo>
                  <a:pt x="0" y="1320747"/>
                </a:lnTo>
                <a:lnTo>
                  <a:pt x="0" y="0"/>
                </a:lnTo>
                <a:close/>
              </a:path>
            </a:pathLst>
          </a:custGeom>
          <a:blipFill>
            <a:blip r:embed="rId4"/>
            <a:stretch>
              <a:fillRect l="0" t="0" r="0" b="0"/>
            </a:stretch>
          </a:blipFill>
        </p:spPr>
      </p:sp>
      <p:sp>
        <p:nvSpPr>
          <p:cNvPr name="Freeform 5" id="5"/>
          <p:cNvSpPr/>
          <p:nvPr/>
        </p:nvSpPr>
        <p:spPr>
          <a:xfrm flipH="false" flipV="false" rot="0">
            <a:off x="423526" y="6069707"/>
            <a:ext cx="8348118" cy="1437897"/>
          </a:xfrm>
          <a:custGeom>
            <a:avLst/>
            <a:gdLst/>
            <a:ahLst/>
            <a:cxnLst/>
            <a:rect r="r" b="b" t="t" l="l"/>
            <a:pathLst>
              <a:path h="1437897" w="8348118">
                <a:moveTo>
                  <a:pt x="0" y="0"/>
                </a:moveTo>
                <a:lnTo>
                  <a:pt x="8348118" y="0"/>
                </a:lnTo>
                <a:lnTo>
                  <a:pt x="8348118" y="1437897"/>
                </a:lnTo>
                <a:lnTo>
                  <a:pt x="0" y="1437897"/>
                </a:lnTo>
                <a:lnTo>
                  <a:pt x="0" y="0"/>
                </a:lnTo>
                <a:close/>
              </a:path>
            </a:pathLst>
          </a:custGeom>
          <a:blipFill>
            <a:blip r:embed="rId5"/>
            <a:stretch>
              <a:fillRect l="0" t="-1546" r="0" b="-1546"/>
            </a:stretch>
          </a:blipFill>
        </p:spPr>
      </p:sp>
      <p:sp>
        <p:nvSpPr>
          <p:cNvPr name="TextBox 6" id="6"/>
          <p:cNvSpPr txBox="true"/>
          <p:nvPr/>
        </p:nvSpPr>
        <p:spPr>
          <a:xfrm rot="0">
            <a:off x="1928796" y="2016867"/>
            <a:ext cx="6842848" cy="1171575"/>
          </a:xfrm>
          <a:prstGeom prst="rect">
            <a:avLst/>
          </a:prstGeom>
        </p:spPr>
        <p:txBody>
          <a:bodyPr anchor="t" rtlCol="false" tIns="0" lIns="0" bIns="0" rIns="0">
            <a:spAutoFit/>
          </a:bodyPr>
          <a:lstStyle/>
          <a:p>
            <a:pPr algn="l" marL="0" indent="0" lvl="0">
              <a:lnSpc>
                <a:spcPts val="9240"/>
              </a:lnSpc>
              <a:spcBef>
                <a:spcPct val="0"/>
              </a:spcBef>
            </a:pPr>
            <a:r>
              <a:rPr lang="en-US" sz="7700">
                <a:solidFill>
                  <a:srgbClr val="253439"/>
                </a:solidFill>
                <a:latin typeface="Glacial Indifference Bold"/>
                <a:ea typeface="Glacial Indifference Bold"/>
                <a:cs typeface="Glacial Indifference Bold"/>
                <a:sym typeface="Glacial Indifference Bold"/>
              </a:rPr>
              <a:t>TUNING</a:t>
            </a:r>
          </a:p>
        </p:txBody>
      </p:sp>
      <p:sp>
        <p:nvSpPr>
          <p:cNvPr name="TextBox 7" id="7"/>
          <p:cNvSpPr txBox="true"/>
          <p:nvPr/>
        </p:nvSpPr>
        <p:spPr>
          <a:xfrm rot="0">
            <a:off x="1928796" y="1041771"/>
            <a:ext cx="8179943"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POST</a:t>
            </a:r>
          </a:p>
        </p:txBody>
      </p:sp>
      <p:sp>
        <p:nvSpPr>
          <p:cNvPr name="TextBox 8" id="8"/>
          <p:cNvSpPr txBox="true"/>
          <p:nvPr/>
        </p:nvSpPr>
        <p:spPr>
          <a:xfrm rot="0">
            <a:off x="9569587" y="3375060"/>
            <a:ext cx="8364973" cy="2534463"/>
          </a:xfrm>
          <a:prstGeom prst="rect">
            <a:avLst/>
          </a:prstGeom>
        </p:spPr>
        <p:txBody>
          <a:bodyPr anchor="t" rtlCol="false" tIns="0" lIns="0" bIns="0" rIns="0">
            <a:spAutoFit/>
          </a:bodyPr>
          <a:lstStyle/>
          <a:p>
            <a:pPr algn="l">
              <a:lnSpc>
                <a:spcPts val="3350"/>
              </a:lnSpc>
              <a:spcBef>
                <a:spcPct val="0"/>
              </a:spcBef>
            </a:pPr>
            <a:r>
              <a:rPr lang="en-US" sz="2233">
                <a:solidFill>
                  <a:srgbClr val="253439"/>
                </a:solidFill>
                <a:latin typeface="Aileron"/>
                <a:ea typeface="Aileron"/>
                <a:cs typeface="Aileron"/>
                <a:sym typeface="Aileron"/>
              </a:rPr>
              <a:t>Setelah tuning, performa model XGBoost mengalami peningkatan dalam RMSE dan MAPE, namun sedikit penurunan dalam R^2. Hasil ini menunjukkan bahwa tuning dapat memberikan perbaikan pada prediksi dengan kesalahan yang lebih kecil, meskipun terkadang mempengaruhi kemampuan model dalam menjelaskan variabilitas data.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39281" y="2492502"/>
            <a:ext cx="8848719" cy="570204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Sis</a:t>
            </a:r>
            <a:r>
              <a:rPr lang="en-US" sz="2600">
                <a:solidFill>
                  <a:srgbClr val="000000"/>
                </a:solidFill>
                <a:latin typeface="Aileron Bold"/>
                <a:ea typeface="Aileron Bold"/>
                <a:cs typeface="Aileron Bold"/>
                <a:sym typeface="Aileron Bold"/>
              </a:rPr>
              <a:t>tem Bike Sharing:</a:t>
            </a:r>
          </a:p>
          <a:p>
            <a:pPr algn="l" marL="1122681" indent="-374227" lvl="2">
              <a:lnSpc>
                <a:spcPts val="3822"/>
              </a:lnSpc>
              <a:buFont typeface="Arial"/>
              <a:buChar char="⚬"/>
            </a:pPr>
            <a:r>
              <a:rPr lang="en-US" sz="2600">
                <a:solidFill>
                  <a:srgbClr val="000000"/>
                </a:solidFill>
                <a:latin typeface="Aileron"/>
                <a:ea typeface="Aileron"/>
                <a:cs typeface="Aileron"/>
                <a:sym typeface="Aileron"/>
              </a:rPr>
              <a:t>Sistem bike-sharing sebagai generasi baru dari penyewaan sepeda yang otomatis, di mana pengguna dapat menyewa dan mengembalikan sepeda di berbagai lokasi.</a:t>
            </a:r>
          </a:p>
          <a:p>
            <a:pPr algn="l" marL="1122681" indent="-374227" lvl="2">
              <a:lnSpc>
                <a:spcPts val="3822"/>
              </a:lnSpc>
              <a:buFont typeface="Arial"/>
              <a:buChar char="⚬"/>
            </a:pPr>
            <a:r>
              <a:rPr lang="en-US" sz="2600">
                <a:solidFill>
                  <a:srgbClr val="000000"/>
                </a:solidFill>
                <a:latin typeface="Aileron"/>
                <a:ea typeface="Aileron"/>
                <a:cs typeface="Aileron"/>
                <a:sym typeface="Aileron"/>
              </a:rPr>
              <a:t>Sistem ini telah berkembang menjadi lebih dari 500 program di seluruh dunia, dengan lebih dari 500 ribu sepeda.</a:t>
            </a:r>
          </a:p>
          <a:p>
            <a:pPr algn="l" marL="1122681" indent="-374227" lvl="2">
              <a:lnSpc>
                <a:spcPts val="3822"/>
              </a:lnSpc>
              <a:buFont typeface="Arial"/>
              <a:buChar char="⚬"/>
            </a:pPr>
            <a:r>
              <a:rPr lang="en-US" sz="2600">
                <a:solidFill>
                  <a:srgbClr val="000000"/>
                </a:solidFill>
                <a:latin typeface="Aileron"/>
                <a:ea typeface="Aileron"/>
                <a:cs typeface="Aileron"/>
                <a:sym typeface="Aileron"/>
              </a:rPr>
              <a:t>Sistem ini penting dalam masalah lalu lintas, lingkungan, dan kesehatan, dan menjadi topik yang menarik untuk penelitian.</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
        <p:nvSpPr>
          <p:cNvPr name="Freeform 9" id="9"/>
          <p:cNvSpPr/>
          <p:nvPr/>
        </p:nvSpPr>
        <p:spPr>
          <a:xfrm flipH="false" flipV="false" rot="0">
            <a:off x="4481457" y="204984"/>
            <a:ext cx="9325087" cy="1647432"/>
          </a:xfrm>
          <a:custGeom>
            <a:avLst/>
            <a:gdLst/>
            <a:ahLst/>
            <a:cxnLst/>
            <a:rect r="r" b="b" t="t" l="l"/>
            <a:pathLst>
              <a:path h="1647432" w="9325087">
                <a:moveTo>
                  <a:pt x="0" y="0"/>
                </a:moveTo>
                <a:lnTo>
                  <a:pt x="9325086" y="0"/>
                </a:lnTo>
                <a:lnTo>
                  <a:pt x="9325086" y="1647432"/>
                </a:lnTo>
                <a:lnTo>
                  <a:pt x="0" y="1647432"/>
                </a:lnTo>
                <a:lnTo>
                  <a:pt x="0" y="0"/>
                </a:lnTo>
                <a:close/>
              </a:path>
            </a:pathLst>
          </a:custGeom>
          <a:blipFill>
            <a:blip r:embed="rId4"/>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TextBox 2" id="2"/>
          <p:cNvSpPr txBox="true"/>
          <p:nvPr/>
        </p:nvSpPr>
        <p:spPr>
          <a:xfrm rot="0">
            <a:off x="1028700" y="5800759"/>
            <a:ext cx="6404275" cy="3949065"/>
          </a:xfrm>
          <a:prstGeom prst="rect">
            <a:avLst/>
          </a:prstGeom>
        </p:spPr>
        <p:txBody>
          <a:bodyPr anchor="t" rtlCol="false" tIns="0" lIns="0" bIns="0" rIns="0">
            <a:spAutoFit/>
          </a:bodyPr>
          <a:lstStyle/>
          <a:p>
            <a:pPr algn="l">
              <a:lnSpc>
                <a:spcPts val="3900"/>
              </a:lnSpc>
              <a:spcBef>
                <a:spcPct val="0"/>
              </a:spcBef>
            </a:pPr>
            <a:r>
              <a:rPr lang="en-US" sz="2600">
                <a:solidFill>
                  <a:srgbClr val="FFFFFF"/>
                </a:solidFill>
                <a:latin typeface="Aileron"/>
                <a:ea typeface="Aileron"/>
                <a:cs typeface="Aileron"/>
                <a:sym typeface="Aileron"/>
              </a:rPr>
              <a:t>Feature importance dari model XGBoost menunjukkan bahwa fitur-fitur seperti hr, temp, dan season memiliki pengaruh terbesar terhadap prediksi jumlah penyewaan sepeda. Ini menunjukkan bahwa waktu dan kondisi cuaca memainkan peran penting dalam menentukan jumlah penyewaan.</a:t>
            </a:r>
          </a:p>
        </p:txBody>
      </p:sp>
      <p:sp>
        <p:nvSpPr>
          <p:cNvPr name="TextBox 3" id="3"/>
          <p:cNvSpPr txBox="true"/>
          <p:nvPr/>
        </p:nvSpPr>
        <p:spPr>
          <a:xfrm rot="0">
            <a:off x="985686" y="4714909"/>
            <a:ext cx="7261694" cy="1171575"/>
          </a:xfrm>
          <a:prstGeom prst="rect">
            <a:avLst/>
          </a:prstGeom>
        </p:spPr>
        <p:txBody>
          <a:bodyPr anchor="t" rtlCol="false" tIns="0" lIns="0" bIns="0" rIns="0">
            <a:spAutoFit/>
          </a:bodyPr>
          <a:lstStyle/>
          <a:p>
            <a:pPr algn="l" marL="0" indent="0" lvl="0">
              <a:lnSpc>
                <a:spcPts val="9240"/>
              </a:lnSpc>
              <a:spcBef>
                <a:spcPct val="0"/>
              </a:spcBef>
            </a:pPr>
            <a:r>
              <a:rPr lang="en-US" sz="7700" spc="847">
                <a:solidFill>
                  <a:srgbClr val="FFFFFF"/>
                </a:solidFill>
                <a:latin typeface="Glacial Indifference Bold"/>
                <a:ea typeface="Glacial Indifference Bold"/>
                <a:cs typeface="Glacial Indifference Bold"/>
                <a:sym typeface="Glacial Indifference Bold"/>
              </a:rPr>
              <a:t>IMPORTANCE</a:t>
            </a:r>
          </a:p>
        </p:txBody>
      </p:sp>
      <p:sp>
        <p:nvSpPr>
          <p:cNvPr name="TextBox 4" id="4"/>
          <p:cNvSpPr txBox="true"/>
          <p:nvPr/>
        </p:nvSpPr>
        <p:spPr>
          <a:xfrm rot="0">
            <a:off x="985686" y="3915665"/>
            <a:ext cx="6842848"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HK Grotesk"/>
                <a:ea typeface="HK Grotesk"/>
                <a:cs typeface="HK Grotesk"/>
                <a:sym typeface="HK Grotesk"/>
              </a:rPr>
              <a:t>FEATURE</a:t>
            </a:r>
          </a:p>
        </p:txBody>
      </p:sp>
      <p:sp>
        <p:nvSpPr>
          <p:cNvPr name="AutoShape 5" id="5"/>
          <p:cNvSpPr/>
          <p:nvPr/>
        </p:nvSpPr>
        <p:spPr>
          <a:xfrm>
            <a:off x="622347" y="3925190"/>
            <a:ext cx="0" cy="4657054"/>
          </a:xfrm>
          <a:prstGeom prst="line">
            <a:avLst/>
          </a:prstGeom>
          <a:ln cap="flat" w="133350">
            <a:solidFill>
              <a:srgbClr val="D15353"/>
            </a:solidFill>
            <a:prstDash val="solid"/>
            <a:headEnd type="none" len="sm" w="sm"/>
            <a:tailEnd type="none" len="sm" w="sm"/>
          </a:ln>
        </p:spPr>
      </p:sp>
      <p:sp>
        <p:nvSpPr>
          <p:cNvPr name="Freeform 6" id="6"/>
          <p:cNvSpPr/>
          <p:nvPr/>
        </p:nvSpPr>
        <p:spPr>
          <a:xfrm flipH="false" flipV="false" rot="7273542">
            <a:off x="-2525898" y="-1689661"/>
            <a:ext cx="10337804" cy="6840496"/>
          </a:xfrm>
          <a:custGeom>
            <a:avLst/>
            <a:gdLst/>
            <a:ahLst/>
            <a:cxnLst/>
            <a:rect r="r" b="b" t="t" l="l"/>
            <a:pathLst>
              <a:path h="6840496" w="10337804">
                <a:moveTo>
                  <a:pt x="0" y="0"/>
                </a:moveTo>
                <a:lnTo>
                  <a:pt x="10337804" y="0"/>
                </a:lnTo>
                <a:lnTo>
                  <a:pt x="10337804" y="6840496"/>
                </a:lnTo>
                <a:lnTo>
                  <a:pt x="0" y="6840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590281" y="2229828"/>
            <a:ext cx="9252484" cy="5077913"/>
          </a:xfrm>
          <a:custGeom>
            <a:avLst/>
            <a:gdLst/>
            <a:ahLst/>
            <a:cxnLst/>
            <a:rect r="r" b="b" t="t" l="l"/>
            <a:pathLst>
              <a:path h="5077913" w="9252484">
                <a:moveTo>
                  <a:pt x="0" y="0"/>
                </a:moveTo>
                <a:lnTo>
                  <a:pt x="9252484" y="0"/>
                </a:lnTo>
                <a:lnTo>
                  <a:pt x="9252484" y="5077913"/>
                </a:lnTo>
                <a:lnTo>
                  <a:pt x="0" y="5077913"/>
                </a:lnTo>
                <a:lnTo>
                  <a:pt x="0" y="0"/>
                </a:lnTo>
                <a:close/>
              </a:path>
            </a:pathLst>
          </a:custGeom>
          <a:blipFill>
            <a:blip r:embed="rId4"/>
            <a:stretch>
              <a:fillRect l="0" t="0" r="0" b="-1698"/>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TextBox 2" id="2"/>
          <p:cNvSpPr txBox="true"/>
          <p:nvPr/>
        </p:nvSpPr>
        <p:spPr>
          <a:xfrm rot="0">
            <a:off x="1028700" y="5800759"/>
            <a:ext cx="6404275" cy="3949065"/>
          </a:xfrm>
          <a:prstGeom prst="rect">
            <a:avLst/>
          </a:prstGeom>
        </p:spPr>
        <p:txBody>
          <a:bodyPr anchor="t" rtlCol="false" tIns="0" lIns="0" bIns="0" rIns="0">
            <a:spAutoFit/>
          </a:bodyPr>
          <a:lstStyle/>
          <a:p>
            <a:pPr algn="l">
              <a:lnSpc>
                <a:spcPts val="3900"/>
              </a:lnSpc>
              <a:spcBef>
                <a:spcPct val="0"/>
              </a:spcBef>
            </a:pPr>
            <a:r>
              <a:rPr lang="en-US" sz="2600">
                <a:solidFill>
                  <a:srgbClr val="FFFFFF"/>
                </a:solidFill>
                <a:latin typeface="Aileron"/>
                <a:ea typeface="Aileron"/>
                <a:cs typeface="Aileron"/>
                <a:sym typeface="Aileron"/>
              </a:rPr>
              <a:t>Scatter plot antara nilai aktual dan prediksi menunjukkan pola linear yang cukup jelas, menunjukkan bahwa model mampu menangkap hubungan antara input dan output dengan baik. Beberapa outlier menunjukkan area di mana model mengalami kesulitan, memberikan indikasi untuk perbaikan lebih lanjut.</a:t>
            </a:r>
          </a:p>
        </p:txBody>
      </p:sp>
      <p:sp>
        <p:nvSpPr>
          <p:cNvPr name="TextBox 3" id="3"/>
          <p:cNvSpPr txBox="true"/>
          <p:nvPr/>
        </p:nvSpPr>
        <p:spPr>
          <a:xfrm rot="0">
            <a:off x="985686" y="4714909"/>
            <a:ext cx="7261694" cy="1171575"/>
          </a:xfrm>
          <a:prstGeom prst="rect">
            <a:avLst/>
          </a:prstGeom>
        </p:spPr>
        <p:txBody>
          <a:bodyPr anchor="t" rtlCol="false" tIns="0" lIns="0" bIns="0" rIns="0">
            <a:spAutoFit/>
          </a:bodyPr>
          <a:lstStyle/>
          <a:p>
            <a:pPr algn="l" marL="0" indent="0" lvl="0">
              <a:lnSpc>
                <a:spcPts val="9240"/>
              </a:lnSpc>
              <a:spcBef>
                <a:spcPct val="0"/>
              </a:spcBef>
            </a:pPr>
            <a:r>
              <a:rPr lang="en-US" sz="7700" spc="847">
                <a:solidFill>
                  <a:srgbClr val="FFFFFF"/>
                </a:solidFill>
                <a:latin typeface="Glacial Indifference Bold"/>
                <a:ea typeface="Glacial Indifference Bold"/>
                <a:cs typeface="Glacial Indifference Bold"/>
                <a:sym typeface="Glacial Indifference Bold"/>
              </a:rPr>
              <a:t>PREDICTED</a:t>
            </a:r>
          </a:p>
        </p:txBody>
      </p:sp>
      <p:sp>
        <p:nvSpPr>
          <p:cNvPr name="TextBox 4" id="4"/>
          <p:cNvSpPr txBox="true"/>
          <p:nvPr/>
        </p:nvSpPr>
        <p:spPr>
          <a:xfrm rot="0">
            <a:off x="985686" y="3915665"/>
            <a:ext cx="6842848"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FFFFFF"/>
                </a:solidFill>
                <a:latin typeface="HK Grotesk"/>
                <a:ea typeface="HK Grotesk"/>
                <a:cs typeface="HK Grotesk"/>
                <a:sym typeface="HK Grotesk"/>
              </a:rPr>
              <a:t>ACTUAL VS</a:t>
            </a:r>
          </a:p>
        </p:txBody>
      </p:sp>
      <p:sp>
        <p:nvSpPr>
          <p:cNvPr name="AutoShape 5" id="5"/>
          <p:cNvSpPr/>
          <p:nvPr/>
        </p:nvSpPr>
        <p:spPr>
          <a:xfrm>
            <a:off x="622347" y="3925190"/>
            <a:ext cx="0" cy="4657054"/>
          </a:xfrm>
          <a:prstGeom prst="line">
            <a:avLst/>
          </a:prstGeom>
          <a:ln cap="flat" w="133350">
            <a:solidFill>
              <a:srgbClr val="D15353"/>
            </a:solidFill>
            <a:prstDash val="solid"/>
            <a:headEnd type="none" len="sm" w="sm"/>
            <a:tailEnd type="none" len="sm" w="sm"/>
          </a:ln>
        </p:spPr>
      </p:sp>
      <p:sp>
        <p:nvSpPr>
          <p:cNvPr name="Freeform 6" id="6"/>
          <p:cNvSpPr/>
          <p:nvPr/>
        </p:nvSpPr>
        <p:spPr>
          <a:xfrm flipH="false" flipV="false" rot="7273542">
            <a:off x="-2525898" y="-1689661"/>
            <a:ext cx="10337804" cy="6840496"/>
          </a:xfrm>
          <a:custGeom>
            <a:avLst/>
            <a:gdLst/>
            <a:ahLst/>
            <a:cxnLst/>
            <a:rect r="r" b="b" t="t" l="l"/>
            <a:pathLst>
              <a:path h="6840496" w="10337804">
                <a:moveTo>
                  <a:pt x="0" y="0"/>
                </a:moveTo>
                <a:lnTo>
                  <a:pt x="10337804" y="0"/>
                </a:lnTo>
                <a:lnTo>
                  <a:pt x="10337804" y="6840496"/>
                </a:lnTo>
                <a:lnTo>
                  <a:pt x="0" y="68404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637120" y="589945"/>
            <a:ext cx="10216817" cy="6174128"/>
          </a:xfrm>
          <a:custGeom>
            <a:avLst/>
            <a:gdLst/>
            <a:ahLst/>
            <a:cxnLst/>
            <a:rect r="r" b="b" t="t" l="l"/>
            <a:pathLst>
              <a:path h="6174128" w="10216817">
                <a:moveTo>
                  <a:pt x="0" y="0"/>
                </a:moveTo>
                <a:lnTo>
                  <a:pt x="10216817" y="0"/>
                </a:lnTo>
                <a:lnTo>
                  <a:pt x="10216817" y="6174128"/>
                </a:lnTo>
                <a:lnTo>
                  <a:pt x="0" y="6174128"/>
                </a:lnTo>
                <a:lnTo>
                  <a:pt x="0" y="0"/>
                </a:lnTo>
                <a:close/>
              </a:path>
            </a:pathLst>
          </a:custGeom>
          <a:blipFill>
            <a:blip r:embed="rId4"/>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gradFill rotWithShape="true">
              <a:gsLst>
                <a:gs pos="0">
                  <a:srgbClr val="FDF7EF">
                    <a:alpha val="100000"/>
                  </a:srgbClr>
                </a:gs>
                <a:gs pos="100000">
                  <a:srgbClr val="FFFFFF">
                    <a:alpha val="100000"/>
                  </a:srgbClr>
                </a:gs>
              </a:gsLst>
              <a:lin ang="0"/>
            </a:gradFill>
            <a:ln w="38100" cap="sq">
              <a:solidFill>
                <a:srgbClr val="202354"/>
              </a:solidFill>
              <a:prstDash val="solid"/>
              <a:miter/>
            </a:ln>
          </p:spPr>
        </p:sp>
        <p:sp>
          <p:nvSpPr>
            <p:cNvPr name="TextBox 5" id="5"/>
            <p:cNvSpPr txBox="true"/>
            <p:nvPr/>
          </p:nvSpPr>
          <p:spPr>
            <a:xfrm>
              <a:off x="0" y="9525"/>
              <a:ext cx="4064900" cy="19971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047613" y="4233728"/>
            <a:ext cx="12192774" cy="3320797"/>
          </a:xfrm>
          <a:prstGeom prst="rect">
            <a:avLst/>
          </a:prstGeom>
        </p:spPr>
        <p:txBody>
          <a:bodyPr anchor="t" rtlCol="false" tIns="0" lIns="0" bIns="0" rIns="0">
            <a:spAutoFit/>
          </a:bodyPr>
          <a:lstStyle/>
          <a:p>
            <a:pPr algn="l" marL="561336" indent="-280668" lvl="1">
              <a:lnSpc>
                <a:spcPts val="3821"/>
              </a:lnSpc>
              <a:buFont typeface="Arial"/>
              <a:buChar char="•"/>
            </a:pPr>
            <a:r>
              <a:rPr lang="en-US" sz="2599">
                <a:solidFill>
                  <a:srgbClr val="253439"/>
                </a:solidFill>
                <a:latin typeface="Aileron"/>
                <a:ea typeface="Aileron"/>
                <a:cs typeface="Aileron"/>
                <a:sym typeface="Aileron"/>
              </a:rPr>
              <a:t>Implementasi Model: Model regresi XGBoost dapat menghemat biaya dan waktu riset dengan memprediksi jumlah penyewaan atau penjualan di berbagai lokasi tanpa perlu riset langsung di lapangan.</a:t>
            </a:r>
          </a:p>
          <a:p>
            <a:pPr algn="l" marL="561336" indent="-280668" lvl="1">
              <a:lnSpc>
                <a:spcPts val="3821"/>
              </a:lnSpc>
              <a:buFont typeface="Arial"/>
              <a:buChar char="•"/>
            </a:pPr>
            <a:r>
              <a:rPr lang="en-US" sz="2599">
                <a:solidFill>
                  <a:srgbClr val="253439"/>
                </a:solidFill>
                <a:latin typeface="Aileron"/>
                <a:ea typeface="Aileron"/>
                <a:cs typeface="Aileron"/>
                <a:sym typeface="Aileron"/>
              </a:rPr>
              <a:t>Contoh Perhitungan: Misalnya, tanpa model, biaya riset di 50 lokasi mencapai 25 juta. Dengan model, biaya ini bisa dihemat dan dialokasikan untuk strategi lain yang lebih efektif.</a:t>
            </a:r>
          </a:p>
          <a:p>
            <a:pPr algn="l">
              <a:lnSpc>
                <a:spcPts val="3821"/>
              </a:lnSpc>
            </a:pPr>
          </a:p>
        </p:txBody>
      </p:sp>
      <p:sp>
        <p:nvSpPr>
          <p:cNvPr name="TextBox 7" id="7"/>
          <p:cNvSpPr txBox="true"/>
          <p:nvPr/>
        </p:nvSpPr>
        <p:spPr>
          <a:xfrm rot="0">
            <a:off x="1768719" y="1595164"/>
            <a:ext cx="6073325" cy="941070"/>
          </a:xfrm>
          <a:prstGeom prst="rect">
            <a:avLst/>
          </a:prstGeom>
        </p:spPr>
        <p:txBody>
          <a:bodyPr anchor="t" rtlCol="false" tIns="0" lIns="0" bIns="0" rIns="0">
            <a:spAutoFit/>
          </a:bodyPr>
          <a:lstStyle/>
          <a:p>
            <a:pPr algn="l">
              <a:lnSpc>
                <a:spcPts val="7260"/>
              </a:lnSpc>
            </a:pPr>
            <a:r>
              <a:rPr lang="en-US" sz="6600" spc="211">
                <a:solidFill>
                  <a:srgbClr val="253439"/>
                </a:solidFill>
                <a:latin typeface="HK Grotesk Light"/>
                <a:ea typeface="HK Grotesk Light"/>
                <a:cs typeface="HK Grotesk Light"/>
                <a:sym typeface="HK Grotesk Light"/>
              </a:rPr>
              <a:t>MODEL</a:t>
            </a:r>
          </a:p>
        </p:txBody>
      </p:sp>
      <p:sp>
        <p:nvSpPr>
          <p:cNvPr name="TextBox 8" id="8"/>
          <p:cNvSpPr txBox="true"/>
          <p:nvPr/>
        </p:nvSpPr>
        <p:spPr>
          <a:xfrm rot="0">
            <a:off x="1768719" y="2536234"/>
            <a:ext cx="9784921" cy="1171575"/>
          </a:xfrm>
          <a:prstGeom prst="rect">
            <a:avLst/>
          </a:prstGeom>
        </p:spPr>
        <p:txBody>
          <a:bodyPr anchor="t" rtlCol="false" tIns="0" lIns="0" bIns="0" rIns="0">
            <a:spAutoFit/>
          </a:bodyPr>
          <a:lstStyle/>
          <a:p>
            <a:pPr algn="l" marL="0" indent="0" lvl="0">
              <a:lnSpc>
                <a:spcPts val="9240"/>
              </a:lnSpc>
              <a:spcBef>
                <a:spcPct val="0"/>
              </a:spcBef>
            </a:pPr>
            <a:r>
              <a:rPr lang="en-US" sz="7700" spc="847">
                <a:solidFill>
                  <a:srgbClr val="000000"/>
                </a:solidFill>
                <a:latin typeface="Glacial Indifference Bold"/>
                <a:ea typeface="Glacial Indifference Bold"/>
                <a:cs typeface="Glacial Indifference Bold"/>
                <a:sym typeface="Glacial Indifference Bold"/>
              </a:rPr>
              <a:t>IMPLEMENTATION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10141669">
            <a:off x="9972205" y="-1847371"/>
            <a:ext cx="11677410" cy="7726910"/>
          </a:xfrm>
          <a:custGeom>
            <a:avLst/>
            <a:gdLst/>
            <a:ahLst/>
            <a:cxnLst/>
            <a:rect r="r" b="b" t="t" l="l"/>
            <a:pathLst>
              <a:path h="7726910" w="11677410">
                <a:moveTo>
                  <a:pt x="0" y="0"/>
                </a:moveTo>
                <a:lnTo>
                  <a:pt x="11677410" y="0"/>
                </a:lnTo>
                <a:lnTo>
                  <a:pt x="11677410" y="7726910"/>
                </a:lnTo>
                <a:lnTo>
                  <a:pt x="0" y="77269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02424" y="5603357"/>
            <a:ext cx="2919191" cy="1606758"/>
          </a:xfrm>
          <a:prstGeom prst="rect">
            <a:avLst/>
          </a:prstGeom>
        </p:spPr>
        <p:txBody>
          <a:bodyPr anchor="t" rtlCol="false" tIns="0" lIns="0" bIns="0" rIns="0">
            <a:spAutoFit/>
          </a:bodyPr>
          <a:lstStyle/>
          <a:p>
            <a:pPr algn="l">
              <a:lnSpc>
                <a:spcPts val="2572"/>
              </a:lnSpc>
            </a:pPr>
            <a:r>
              <a:rPr lang="en-US" sz="1608">
                <a:solidFill>
                  <a:srgbClr val="253439"/>
                </a:solidFill>
                <a:latin typeface="Aileron Bold"/>
                <a:ea typeface="Aileron Bold"/>
                <a:cs typeface="Aileron Bold"/>
                <a:sym typeface="Aileron Bold"/>
              </a:rPr>
              <a:t>Pada lokasi dengan variasi kecil dalam data, model mungkin tidak dapat memberikan prediksi yang sangat akurat.</a:t>
            </a:r>
          </a:p>
        </p:txBody>
      </p:sp>
      <p:sp>
        <p:nvSpPr>
          <p:cNvPr name="TextBox 4" id="4"/>
          <p:cNvSpPr txBox="true"/>
          <p:nvPr/>
        </p:nvSpPr>
        <p:spPr>
          <a:xfrm rot="0">
            <a:off x="7702424" y="4781550"/>
            <a:ext cx="2634987" cy="723900"/>
          </a:xfrm>
          <a:prstGeom prst="rect">
            <a:avLst/>
          </a:prstGeom>
        </p:spPr>
        <p:txBody>
          <a:bodyPr anchor="t" rtlCol="false" tIns="0" lIns="0" bIns="0" rIns="0">
            <a:spAutoFit/>
          </a:bodyPr>
          <a:lstStyle/>
          <a:p>
            <a:pPr algn="l">
              <a:lnSpc>
                <a:spcPts val="2870"/>
              </a:lnSpc>
            </a:pPr>
            <a:r>
              <a:rPr lang="en-US" sz="2391">
                <a:solidFill>
                  <a:srgbClr val="253439"/>
                </a:solidFill>
                <a:latin typeface="Aileron Bold Italics"/>
                <a:ea typeface="Aileron Bold Italics"/>
                <a:cs typeface="Aileron Bold Italics"/>
                <a:sym typeface="Aileron Bold Italics"/>
              </a:rPr>
              <a:t>Skala</a:t>
            </a:r>
          </a:p>
          <a:p>
            <a:pPr algn="l">
              <a:lnSpc>
                <a:spcPts val="2870"/>
              </a:lnSpc>
            </a:pPr>
            <a:r>
              <a:rPr lang="en-US" sz="2391">
                <a:solidFill>
                  <a:srgbClr val="253439"/>
                </a:solidFill>
                <a:latin typeface="Aileron Bold Italics"/>
                <a:ea typeface="Aileron Bold Italics"/>
                <a:cs typeface="Aileron Bold Italics"/>
                <a:sym typeface="Aileron Bold Italics"/>
              </a:rPr>
              <a:t>Kecil</a:t>
            </a:r>
          </a:p>
        </p:txBody>
      </p:sp>
      <p:sp>
        <p:nvSpPr>
          <p:cNvPr name="TextBox 5" id="5"/>
          <p:cNvSpPr txBox="true"/>
          <p:nvPr/>
        </p:nvSpPr>
        <p:spPr>
          <a:xfrm rot="0">
            <a:off x="1760276" y="2472188"/>
            <a:ext cx="10608877" cy="1060831"/>
          </a:xfrm>
          <a:prstGeom prst="rect">
            <a:avLst/>
          </a:prstGeom>
        </p:spPr>
        <p:txBody>
          <a:bodyPr anchor="t" rtlCol="false" tIns="0" lIns="0" bIns="0" rIns="0">
            <a:spAutoFit/>
          </a:bodyPr>
          <a:lstStyle/>
          <a:p>
            <a:pPr algn="l">
              <a:lnSpc>
                <a:spcPts val="8162"/>
              </a:lnSpc>
            </a:pPr>
            <a:r>
              <a:rPr lang="en-US" sz="7700">
                <a:solidFill>
                  <a:srgbClr val="253439"/>
                </a:solidFill>
                <a:latin typeface="Glacial Indifference Bold"/>
                <a:ea typeface="Glacial Indifference Bold"/>
                <a:cs typeface="Glacial Indifference Bold"/>
                <a:sym typeface="Glacial Indifference Bold"/>
              </a:rPr>
              <a:t>LIMITATION</a:t>
            </a:r>
          </a:p>
        </p:txBody>
      </p:sp>
      <p:sp>
        <p:nvSpPr>
          <p:cNvPr name="TextBox 6" id="6"/>
          <p:cNvSpPr txBox="true"/>
          <p:nvPr/>
        </p:nvSpPr>
        <p:spPr>
          <a:xfrm rot="0">
            <a:off x="1503649" y="5603357"/>
            <a:ext cx="2919191" cy="1606756"/>
          </a:xfrm>
          <a:prstGeom prst="rect">
            <a:avLst/>
          </a:prstGeom>
        </p:spPr>
        <p:txBody>
          <a:bodyPr anchor="t" rtlCol="false" tIns="0" lIns="0" bIns="0" rIns="0">
            <a:spAutoFit/>
          </a:bodyPr>
          <a:lstStyle/>
          <a:p>
            <a:pPr algn="l">
              <a:lnSpc>
                <a:spcPts val="2572"/>
              </a:lnSpc>
            </a:pPr>
            <a:r>
              <a:rPr lang="en-US" sz="1608">
                <a:solidFill>
                  <a:srgbClr val="253439"/>
                </a:solidFill>
                <a:latin typeface="Aileron Bold"/>
                <a:ea typeface="Aileron Bold"/>
                <a:cs typeface="Aileron Bold"/>
                <a:sym typeface="Aileron Bold"/>
              </a:rPr>
              <a:t>Model sangat bergantung pada data historis. Jika data ini tidak mencerminkan kondisi terkini, hasil prediksi mungkin kurang akurat.</a:t>
            </a:r>
          </a:p>
        </p:txBody>
      </p:sp>
      <p:sp>
        <p:nvSpPr>
          <p:cNvPr name="TextBox 7" id="7"/>
          <p:cNvSpPr txBox="true"/>
          <p:nvPr/>
        </p:nvSpPr>
        <p:spPr>
          <a:xfrm rot="0">
            <a:off x="1503649" y="4781550"/>
            <a:ext cx="2634987" cy="723900"/>
          </a:xfrm>
          <a:prstGeom prst="rect">
            <a:avLst/>
          </a:prstGeom>
        </p:spPr>
        <p:txBody>
          <a:bodyPr anchor="t" rtlCol="false" tIns="0" lIns="0" bIns="0" rIns="0">
            <a:spAutoFit/>
          </a:bodyPr>
          <a:lstStyle/>
          <a:p>
            <a:pPr algn="l">
              <a:lnSpc>
                <a:spcPts val="2870"/>
              </a:lnSpc>
            </a:pPr>
            <a:r>
              <a:rPr lang="en-US" sz="2391">
                <a:solidFill>
                  <a:srgbClr val="253439"/>
                </a:solidFill>
                <a:latin typeface="Aileron Bold Italics"/>
                <a:ea typeface="Aileron Bold Italics"/>
                <a:cs typeface="Aileron Bold Italics"/>
                <a:sym typeface="Aileron Bold Italics"/>
              </a:rPr>
              <a:t>Keterbatasan Data Historis</a:t>
            </a:r>
          </a:p>
        </p:txBody>
      </p:sp>
      <p:sp>
        <p:nvSpPr>
          <p:cNvPr name="TextBox 8" id="8"/>
          <p:cNvSpPr txBox="true"/>
          <p:nvPr/>
        </p:nvSpPr>
        <p:spPr>
          <a:xfrm rot="0">
            <a:off x="13901199" y="5603357"/>
            <a:ext cx="2919191" cy="1282404"/>
          </a:xfrm>
          <a:prstGeom prst="rect">
            <a:avLst/>
          </a:prstGeom>
        </p:spPr>
        <p:txBody>
          <a:bodyPr anchor="t" rtlCol="false" tIns="0" lIns="0" bIns="0" rIns="0">
            <a:spAutoFit/>
          </a:bodyPr>
          <a:lstStyle/>
          <a:p>
            <a:pPr algn="l">
              <a:lnSpc>
                <a:spcPts val="2572"/>
              </a:lnSpc>
            </a:pPr>
            <a:r>
              <a:rPr lang="en-US" sz="1608">
                <a:solidFill>
                  <a:srgbClr val="253439"/>
                </a:solidFill>
                <a:latin typeface="Aileron Bold"/>
                <a:ea typeface="Aileron Bold"/>
                <a:cs typeface="Aileron Bold"/>
                <a:sym typeface="Aileron Bold"/>
              </a:rPr>
              <a:t>Model harus terus diperbarui dengan data terbaru untuk tetap relevan dan akurat seiring waktu.</a:t>
            </a:r>
          </a:p>
        </p:txBody>
      </p:sp>
      <p:sp>
        <p:nvSpPr>
          <p:cNvPr name="TextBox 9" id="9"/>
          <p:cNvSpPr txBox="true"/>
          <p:nvPr/>
        </p:nvSpPr>
        <p:spPr>
          <a:xfrm rot="0">
            <a:off x="13901199" y="4781550"/>
            <a:ext cx="2634987" cy="723900"/>
          </a:xfrm>
          <a:prstGeom prst="rect">
            <a:avLst/>
          </a:prstGeom>
        </p:spPr>
        <p:txBody>
          <a:bodyPr anchor="t" rtlCol="false" tIns="0" lIns="0" bIns="0" rIns="0">
            <a:spAutoFit/>
          </a:bodyPr>
          <a:lstStyle/>
          <a:p>
            <a:pPr algn="l">
              <a:lnSpc>
                <a:spcPts val="2870"/>
              </a:lnSpc>
            </a:pPr>
            <a:r>
              <a:rPr lang="en-US" sz="2391">
                <a:solidFill>
                  <a:srgbClr val="253439"/>
                </a:solidFill>
                <a:latin typeface="Aileron Bold Italics"/>
                <a:ea typeface="Aileron Bold Italics"/>
                <a:cs typeface="Aileron Bold Italics"/>
                <a:sym typeface="Aileron Bold Italics"/>
              </a:rPr>
              <a:t>Pemeliharaan Model</a:t>
            </a:r>
          </a:p>
        </p:txBody>
      </p:sp>
      <p:sp>
        <p:nvSpPr>
          <p:cNvPr name="AutoShape 10" id="10"/>
          <p:cNvSpPr/>
          <p:nvPr/>
        </p:nvSpPr>
        <p:spPr>
          <a:xfrm>
            <a:off x="1561312" y="4298953"/>
            <a:ext cx="12757740" cy="4505"/>
          </a:xfrm>
          <a:prstGeom prst="line">
            <a:avLst/>
          </a:prstGeom>
          <a:ln cap="flat" w="9525">
            <a:solidFill>
              <a:srgbClr val="253439"/>
            </a:solidFill>
            <a:prstDash val="solid"/>
            <a:headEnd type="none" len="sm" w="sm"/>
            <a:tailEnd type="none" len="sm" w="sm"/>
          </a:ln>
        </p:spPr>
      </p:sp>
      <p:grpSp>
        <p:nvGrpSpPr>
          <p:cNvPr name="Group 11" id="11"/>
          <p:cNvGrpSpPr/>
          <p:nvPr/>
        </p:nvGrpSpPr>
        <p:grpSpPr>
          <a:xfrm rot="0">
            <a:off x="1467609" y="4228602"/>
            <a:ext cx="131177" cy="1311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13" id="13"/>
            <p:cNvSpPr txBox="true"/>
            <p:nvPr/>
          </p:nvSpPr>
          <p:spPr>
            <a:xfrm>
              <a:off x="76200" y="95250"/>
              <a:ext cx="660400" cy="641350"/>
            </a:xfrm>
            <a:prstGeom prst="rect">
              <a:avLst/>
            </a:prstGeom>
          </p:spPr>
          <p:txBody>
            <a:bodyPr anchor="ctr" rtlCol="false" tIns="50800" lIns="50800" bIns="50800" rIns="50800"/>
            <a:lstStyle/>
            <a:p>
              <a:pPr algn="ctr">
                <a:lnSpc>
                  <a:spcPts val="2120"/>
                </a:lnSpc>
              </a:pPr>
            </a:p>
          </p:txBody>
        </p:sp>
      </p:grpSp>
      <p:grpSp>
        <p:nvGrpSpPr>
          <p:cNvPr name="Group 14" id="14"/>
          <p:cNvGrpSpPr/>
          <p:nvPr/>
        </p:nvGrpSpPr>
        <p:grpSpPr>
          <a:xfrm rot="0">
            <a:off x="7702424" y="4237869"/>
            <a:ext cx="131177" cy="1311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16" id="16"/>
            <p:cNvSpPr txBox="true"/>
            <p:nvPr/>
          </p:nvSpPr>
          <p:spPr>
            <a:xfrm>
              <a:off x="76200" y="95250"/>
              <a:ext cx="660400" cy="641350"/>
            </a:xfrm>
            <a:prstGeom prst="rect">
              <a:avLst/>
            </a:prstGeom>
          </p:spPr>
          <p:txBody>
            <a:bodyPr anchor="ctr" rtlCol="false" tIns="50800" lIns="50800" bIns="50800" rIns="50800"/>
            <a:lstStyle/>
            <a:p>
              <a:pPr algn="ctr">
                <a:lnSpc>
                  <a:spcPts val="2120"/>
                </a:lnSpc>
              </a:pPr>
            </a:p>
          </p:txBody>
        </p:sp>
      </p:grpSp>
      <p:grpSp>
        <p:nvGrpSpPr>
          <p:cNvPr name="Group 17" id="17"/>
          <p:cNvGrpSpPr/>
          <p:nvPr/>
        </p:nvGrpSpPr>
        <p:grpSpPr>
          <a:xfrm rot="0">
            <a:off x="13901199" y="4237869"/>
            <a:ext cx="131177" cy="1311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19" id="19"/>
            <p:cNvSpPr txBox="true"/>
            <p:nvPr/>
          </p:nvSpPr>
          <p:spPr>
            <a:xfrm>
              <a:off x="76200" y="95250"/>
              <a:ext cx="660400" cy="641350"/>
            </a:xfrm>
            <a:prstGeom prst="rect">
              <a:avLst/>
            </a:prstGeom>
          </p:spPr>
          <p:txBody>
            <a:bodyPr anchor="ctr" rtlCol="false" tIns="50800" lIns="50800" bIns="50800" rIns="50800"/>
            <a:lstStyle/>
            <a:p>
              <a:pPr algn="ctr">
                <a:lnSpc>
                  <a:spcPts val="2120"/>
                </a:lnSpc>
              </a:pPr>
            </a:p>
          </p:txBody>
        </p:sp>
      </p:grpSp>
      <p:sp>
        <p:nvSpPr>
          <p:cNvPr name="AutoShape 20" id="20"/>
          <p:cNvSpPr/>
          <p:nvPr/>
        </p:nvSpPr>
        <p:spPr>
          <a:xfrm>
            <a:off x="1503649" y="1699357"/>
            <a:ext cx="0" cy="1347887"/>
          </a:xfrm>
          <a:prstGeom prst="line">
            <a:avLst/>
          </a:prstGeom>
          <a:ln cap="flat" w="133350">
            <a:solidFill>
              <a:srgbClr val="D15353"/>
            </a:solidFill>
            <a:prstDash val="solid"/>
            <a:headEnd type="none" len="sm" w="sm"/>
            <a:tailEnd type="none" len="sm" w="sm"/>
          </a:ln>
        </p:spPr>
      </p:sp>
      <p:sp>
        <p:nvSpPr>
          <p:cNvPr name="TextBox 21" id="21"/>
          <p:cNvSpPr txBox="true"/>
          <p:nvPr/>
        </p:nvSpPr>
        <p:spPr>
          <a:xfrm rot="0">
            <a:off x="1760276" y="1426343"/>
            <a:ext cx="6073325" cy="941070"/>
          </a:xfrm>
          <a:prstGeom prst="rect">
            <a:avLst/>
          </a:prstGeom>
        </p:spPr>
        <p:txBody>
          <a:bodyPr anchor="t" rtlCol="false" tIns="0" lIns="0" bIns="0" rIns="0">
            <a:spAutoFit/>
          </a:bodyPr>
          <a:lstStyle/>
          <a:p>
            <a:pPr algn="l">
              <a:lnSpc>
                <a:spcPts val="7260"/>
              </a:lnSpc>
            </a:pPr>
            <a:r>
              <a:rPr lang="en-US" sz="6600" spc="211">
                <a:solidFill>
                  <a:srgbClr val="253439"/>
                </a:solidFill>
                <a:latin typeface="HK Grotesk Light"/>
                <a:ea typeface="HK Grotesk Light"/>
                <a:cs typeface="HK Grotesk Light"/>
                <a:sym typeface="HK Grotesk Light"/>
              </a:rPr>
              <a:t>MODEL</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72102" y="5034244"/>
            <a:ext cx="753279" cy="7532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244"/>
                </a:lnSpc>
              </a:pPr>
            </a:p>
          </p:txBody>
        </p:sp>
      </p:grpSp>
      <p:sp>
        <p:nvSpPr>
          <p:cNvPr name="TextBox 5" id="5"/>
          <p:cNvSpPr txBox="true"/>
          <p:nvPr/>
        </p:nvSpPr>
        <p:spPr>
          <a:xfrm rot="0">
            <a:off x="3155552" y="5116964"/>
            <a:ext cx="3799456" cy="565153"/>
          </a:xfrm>
          <a:prstGeom prst="rect">
            <a:avLst/>
          </a:prstGeom>
        </p:spPr>
        <p:txBody>
          <a:bodyPr anchor="t" rtlCol="false" tIns="0" lIns="0" bIns="0" rIns="0">
            <a:spAutoFit/>
          </a:bodyPr>
          <a:lstStyle/>
          <a:p>
            <a:pPr algn="l">
              <a:lnSpc>
                <a:spcPts val="4549"/>
              </a:lnSpc>
            </a:pPr>
            <a:r>
              <a:rPr lang="en-US" sz="3499">
                <a:solidFill>
                  <a:srgbClr val="253439"/>
                </a:solidFill>
                <a:latin typeface="HK Grotesk"/>
                <a:ea typeface="HK Grotesk"/>
                <a:cs typeface="HK Grotesk"/>
                <a:sym typeface="HK Grotesk"/>
              </a:rPr>
              <a:t>EVALUASI MODEL</a:t>
            </a:r>
          </a:p>
        </p:txBody>
      </p:sp>
      <p:sp>
        <p:nvSpPr>
          <p:cNvPr name="TextBox 6" id="6"/>
          <p:cNvSpPr txBox="true"/>
          <p:nvPr/>
        </p:nvSpPr>
        <p:spPr>
          <a:xfrm rot="0">
            <a:off x="2223869" y="6008282"/>
            <a:ext cx="6101501" cy="45631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253439"/>
                </a:solidFill>
                <a:latin typeface="Aileron"/>
                <a:ea typeface="Aileron"/>
                <a:cs typeface="Aileron"/>
                <a:sym typeface="Aileron"/>
              </a:rPr>
              <a:t>Setelah tuning hyperparameter:</a:t>
            </a:r>
          </a:p>
          <a:p>
            <a:pPr algn="l" marL="561341" indent="-280670" lvl="1">
              <a:lnSpc>
                <a:spcPts val="3640"/>
              </a:lnSpc>
              <a:buFont typeface="Arial"/>
              <a:buChar char="•"/>
            </a:pPr>
            <a:r>
              <a:rPr lang="en-US" sz="2600">
                <a:solidFill>
                  <a:srgbClr val="253439"/>
                </a:solidFill>
                <a:latin typeface="Aileron"/>
                <a:ea typeface="Aileron"/>
                <a:cs typeface="Aileron"/>
                <a:sym typeface="Aileron"/>
              </a:rPr>
              <a:t>RMSE: Naik dari 61.19 menjadi 73.24.</a:t>
            </a:r>
          </a:p>
          <a:p>
            <a:pPr algn="l" marL="561341" indent="-280670" lvl="1">
              <a:lnSpc>
                <a:spcPts val="3640"/>
              </a:lnSpc>
              <a:buFont typeface="Arial"/>
              <a:buChar char="•"/>
            </a:pPr>
            <a:r>
              <a:rPr lang="en-US" sz="2600">
                <a:solidFill>
                  <a:srgbClr val="253439"/>
                </a:solidFill>
                <a:latin typeface="Aileron"/>
                <a:ea typeface="Aileron"/>
                <a:cs typeface="Aileron"/>
                <a:sym typeface="Aileron"/>
              </a:rPr>
              <a:t>MAPE: Naik dari 35.35% menjadi 39.74%.</a:t>
            </a:r>
          </a:p>
          <a:p>
            <a:pPr algn="l" marL="561341" indent="-280670" lvl="1">
              <a:lnSpc>
                <a:spcPts val="3640"/>
              </a:lnSpc>
              <a:buFont typeface="Arial"/>
              <a:buChar char="•"/>
            </a:pPr>
            <a:r>
              <a:rPr lang="en-US" sz="2600">
                <a:solidFill>
                  <a:srgbClr val="253439"/>
                </a:solidFill>
                <a:latin typeface="Aileron"/>
                <a:ea typeface="Aileron"/>
                <a:cs typeface="Aileron"/>
                <a:sym typeface="Aileron"/>
              </a:rPr>
              <a:t>R²: Turun dari 0.845 menjadi 0.781.</a:t>
            </a:r>
          </a:p>
          <a:p>
            <a:pPr algn="l" marL="561341" indent="-280670" lvl="1">
              <a:lnSpc>
                <a:spcPts val="3640"/>
              </a:lnSpc>
              <a:buFont typeface="Arial"/>
              <a:buChar char="•"/>
            </a:pPr>
            <a:r>
              <a:rPr lang="en-US" sz="2600">
                <a:solidFill>
                  <a:srgbClr val="253439"/>
                </a:solidFill>
                <a:latin typeface="Aileron"/>
                <a:ea typeface="Aileron"/>
                <a:cs typeface="Aileron"/>
                <a:sym typeface="Aileron"/>
              </a:rPr>
              <a:t>Penurunan ini menunjukkan bahwa tuning hyperparameter mungkin belum optimal, namun model tetap memberikan hasil yang cukup baik.</a:t>
            </a:r>
          </a:p>
          <a:p>
            <a:pPr algn="l" marL="0" indent="0" lvl="0">
              <a:lnSpc>
                <a:spcPts val="3640"/>
              </a:lnSpc>
              <a:spcBef>
                <a:spcPct val="0"/>
              </a:spcBef>
            </a:pPr>
          </a:p>
        </p:txBody>
      </p:sp>
      <p:sp>
        <p:nvSpPr>
          <p:cNvPr name="TextBox 7" id="7"/>
          <p:cNvSpPr txBox="true"/>
          <p:nvPr/>
        </p:nvSpPr>
        <p:spPr>
          <a:xfrm rot="0">
            <a:off x="10876278" y="4831214"/>
            <a:ext cx="4457590" cy="1136653"/>
          </a:xfrm>
          <a:prstGeom prst="rect">
            <a:avLst/>
          </a:prstGeom>
        </p:spPr>
        <p:txBody>
          <a:bodyPr anchor="t" rtlCol="false" tIns="0" lIns="0" bIns="0" rIns="0">
            <a:spAutoFit/>
          </a:bodyPr>
          <a:lstStyle/>
          <a:p>
            <a:pPr algn="l">
              <a:lnSpc>
                <a:spcPts val="4549"/>
              </a:lnSpc>
            </a:pPr>
            <a:r>
              <a:rPr lang="en-US" sz="3499">
                <a:solidFill>
                  <a:srgbClr val="253439"/>
                </a:solidFill>
                <a:latin typeface="HK Grotesk"/>
                <a:ea typeface="HK Grotesk"/>
                <a:cs typeface="HK Grotesk"/>
                <a:sym typeface="HK Grotesk"/>
              </a:rPr>
              <a:t>VISUALISASI &amp; ANALISIS</a:t>
            </a:r>
          </a:p>
        </p:txBody>
      </p:sp>
      <p:sp>
        <p:nvSpPr>
          <p:cNvPr name="TextBox 8" id="8"/>
          <p:cNvSpPr txBox="true"/>
          <p:nvPr/>
        </p:nvSpPr>
        <p:spPr>
          <a:xfrm rot="0">
            <a:off x="9709821" y="6008282"/>
            <a:ext cx="6354310" cy="45631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253439"/>
                </a:solidFill>
                <a:latin typeface="Aileron"/>
                <a:ea typeface="Aileron"/>
                <a:cs typeface="Aileron"/>
                <a:sym typeface="Aileron"/>
              </a:rPr>
              <a:t>Scatter plot antara nilai aktual dan prediksi menunjukkan model memprediksi dengan baik sebagian besar data.</a:t>
            </a:r>
          </a:p>
          <a:p>
            <a:pPr algn="l" marL="561341" indent="-280670" lvl="1">
              <a:lnSpc>
                <a:spcPts val="3640"/>
              </a:lnSpc>
              <a:buFont typeface="Arial"/>
              <a:buChar char="•"/>
            </a:pPr>
            <a:r>
              <a:rPr lang="en-US" sz="2600">
                <a:solidFill>
                  <a:srgbClr val="253439"/>
                </a:solidFill>
                <a:latin typeface="Aileron"/>
                <a:ea typeface="Aileron"/>
                <a:cs typeface="Aileron"/>
                <a:sym typeface="Aileron"/>
              </a:rPr>
              <a:t>Analisis feature importance menunjukkan fitur "jam" (hr) sebagai faktor paling berpengaruh dalam prediksi, diikuti oleh "is_weekend" dan "season".</a:t>
            </a:r>
          </a:p>
          <a:p>
            <a:pPr algn="l" marL="0" indent="0" lvl="0">
              <a:lnSpc>
                <a:spcPts val="3640"/>
              </a:lnSpc>
              <a:spcBef>
                <a:spcPct val="0"/>
              </a:spcBef>
            </a:pPr>
          </a:p>
        </p:txBody>
      </p:sp>
      <p:sp>
        <p:nvSpPr>
          <p:cNvPr name="TextBox 9" id="9"/>
          <p:cNvSpPr txBox="true"/>
          <p:nvPr/>
        </p:nvSpPr>
        <p:spPr>
          <a:xfrm rot="0">
            <a:off x="2556543" y="2885472"/>
            <a:ext cx="6886727"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CONCLUSION</a:t>
            </a:r>
          </a:p>
        </p:txBody>
      </p:sp>
      <p:sp>
        <p:nvSpPr>
          <p:cNvPr name="AutoShape 10" id="10"/>
          <p:cNvSpPr/>
          <p:nvPr/>
        </p:nvSpPr>
        <p:spPr>
          <a:xfrm flipV="true">
            <a:off x="2290544" y="2530793"/>
            <a:ext cx="0" cy="1885508"/>
          </a:xfrm>
          <a:prstGeom prst="line">
            <a:avLst/>
          </a:prstGeom>
          <a:ln cap="flat" w="133350">
            <a:solidFill>
              <a:srgbClr val="D15353"/>
            </a:solidFill>
            <a:prstDash val="solid"/>
            <a:headEnd type="none" len="sm" w="sm"/>
            <a:tailEnd type="none" len="sm" w="sm"/>
          </a:ln>
        </p:spPr>
      </p:sp>
      <p:sp>
        <p:nvSpPr>
          <p:cNvPr name="TextBox 11" id="11"/>
          <p:cNvSpPr txBox="true"/>
          <p:nvPr/>
        </p:nvSpPr>
        <p:spPr>
          <a:xfrm rot="0">
            <a:off x="2156039" y="5002284"/>
            <a:ext cx="801008" cy="679833"/>
          </a:xfrm>
          <a:prstGeom prst="rect">
            <a:avLst/>
          </a:prstGeom>
        </p:spPr>
        <p:txBody>
          <a:bodyPr anchor="t" rtlCol="false" tIns="0" lIns="0" bIns="0" rIns="0">
            <a:spAutoFit/>
          </a:bodyPr>
          <a:lstStyle/>
          <a:p>
            <a:pPr algn="ctr">
              <a:lnSpc>
                <a:spcPts val="5524"/>
              </a:lnSpc>
              <a:spcBef>
                <a:spcPct val="0"/>
              </a:spcBef>
            </a:pPr>
            <a:r>
              <a:rPr lang="en-US" sz="3945">
                <a:solidFill>
                  <a:srgbClr val="FFFFFF"/>
                </a:solidFill>
                <a:latin typeface="Glacial Indifference Bold"/>
                <a:ea typeface="Glacial Indifference Bold"/>
                <a:cs typeface="Glacial Indifference Bold"/>
                <a:sym typeface="Glacial Indifference Bold"/>
              </a:rPr>
              <a:t>1</a:t>
            </a:r>
          </a:p>
        </p:txBody>
      </p:sp>
      <p:grpSp>
        <p:nvGrpSpPr>
          <p:cNvPr name="Group 12" id="12"/>
          <p:cNvGrpSpPr/>
          <p:nvPr/>
        </p:nvGrpSpPr>
        <p:grpSpPr>
          <a:xfrm rot="0">
            <a:off x="9725884" y="5034244"/>
            <a:ext cx="753279" cy="75327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244"/>
                </a:lnSpc>
              </a:pPr>
            </a:p>
          </p:txBody>
        </p:sp>
      </p:grpSp>
      <p:sp>
        <p:nvSpPr>
          <p:cNvPr name="TextBox 15" id="15"/>
          <p:cNvSpPr txBox="true"/>
          <p:nvPr/>
        </p:nvSpPr>
        <p:spPr>
          <a:xfrm rot="0">
            <a:off x="9709821" y="5002284"/>
            <a:ext cx="801008" cy="679833"/>
          </a:xfrm>
          <a:prstGeom prst="rect">
            <a:avLst/>
          </a:prstGeom>
        </p:spPr>
        <p:txBody>
          <a:bodyPr anchor="t" rtlCol="false" tIns="0" lIns="0" bIns="0" rIns="0">
            <a:spAutoFit/>
          </a:bodyPr>
          <a:lstStyle/>
          <a:p>
            <a:pPr algn="ctr">
              <a:lnSpc>
                <a:spcPts val="5524"/>
              </a:lnSpc>
              <a:spcBef>
                <a:spcPct val="0"/>
              </a:spcBef>
            </a:pPr>
            <a:r>
              <a:rPr lang="en-US" sz="3945">
                <a:solidFill>
                  <a:srgbClr val="FFFFFF"/>
                </a:solidFill>
                <a:latin typeface="Glacial Indifference Bold"/>
                <a:ea typeface="Glacial Indifference Bold"/>
                <a:cs typeface="Glacial Indifference Bold"/>
                <a:sym typeface="Glacial Indifference Bold"/>
              </a:rPr>
              <a:t>2</a:t>
            </a:r>
          </a:p>
        </p:txBody>
      </p:sp>
      <p:sp>
        <p:nvSpPr>
          <p:cNvPr name="Freeform 16" id="16"/>
          <p:cNvSpPr/>
          <p:nvPr/>
        </p:nvSpPr>
        <p:spPr>
          <a:xfrm flipH="false" flipV="false" rot="-9388554">
            <a:off x="4983884" y="-5825395"/>
            <a:ext cx="15806184" cy="9426233"/>
          </a:xfrm>
          <a:custGeom>
            <a:avLst/>
            <a:gdLst/>
            <a:ahLst/>
            <a:cxnLst/>
            <a:rect r="r" b="b" t="t" l="l"/>
            <a:pathLst>
              <a:path h="9426233" w="15806184">
                <a:moveTo>
                  <a:pt x="0" y="0"/>
                </a:moveTo>
                <a:lnTo>
                  <a:pt x="15806184" y="0"/>
                </a:lnTo>
                <a:lnTo>
                  <a:pt x="15806184" y="9426233"/>
                </a:lnTo>
                <a:lnTo>
                  <a:pt x="0" y="942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72102" y="5034244"/>
            <a:ext cx="753279" cy="7532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244"/>
                </a:lnSpc>
              </a:pPr>
            </a:p>
          </p:txBody>
        </p:sp>
      </p:grpSp>
      <p:sp>
        <p:nvSpPr>
          <p:cNvPr name="TextBox 5" id="5"/>
          <p:cNvSpPr txBox="true"/>
          <p:nvPr/>
        </p:nvSpPr>
        <p:spPr>
          <a:xfrm rot="0">
            <a:off x="3155552" y="4831214"/>
            <a:ext cx="3799456" cy="1136653"/>
          </a:xfrm>
          <a:prstGeom prst="rect">
            <a:avLst/>
          </a:prstGeom>
        </p:spPr>
        <p:txBody>
          <a:bodyPr anchor="t" rtlCol="false" tIns="0" lIns="0" bIns="0" rIns="0">
            <a:spAutoFit/>
          </a:bodyPr>
          <a:lstStyle/>
          <a:p>
            <a:pPr algn="l">
              <a:lnSpc>
                <a:spcPts val="4549"/>
              </a:lnSpc>
            </a:pPr>
            <a:r>
              <a:rPr lang="en-US" sz="3499">
                <a:solidFill>
                  <a:srgbClr val="253439"/>
                </a:solidFill>
                <a:latin typeface="HK Grotesk"/>
                <a:ea typeface="HK Grotesk"/>
                <a:cs typeface="HK Grotesk"/>
                <a:sym typeface="HK Grotesk"/>
              </a:rPr>
              <a:t>IMPLEMENTASI MODEL</a:t>
            </a:r>
          </a:p>
        </p:txBody>
      </p:sp>
      <p:sp>
        <p:nvSpPr>
          <p:cNvPr name="TextBox 6" id="6"/>
          <p:cNvSpPr txBox="true"/>
          <p:nvPr/>
        </p:nvSpPr>
        <p:spPr>
          <a:xfrm rot="0">
            <a:off x="2223869" y="6008282"/>
            <a:ext cx="6101501" cy="41059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253439"/>
                </a:solidFill>
                <a:latin typeface="Aileron"/>
                <a:ea typeface="Aileron"/>
                <a:cs typeface="Aileron"/>
                <a:sym typeface="Aileron"/>
              </a:rPr>
              <a:t>Model XGBoost dapat menghemat biaya riset yang besar.</a:t>
            </a:r>
          </a:p>
          <a:p>
            <a:pPr algn="l" marL="561341" indent="-280670" lvl="1">
              <a:lnSpc>
                <a:spcPts val="3640"/>
              </a:lnSpc>
              <a:buFont typeface="Arial"/>
              <a:buChar char="•"/>
            </a:pPr>
            <a:r>
              <a:rPr lang="en-US" sz="2600">
                <a:solidFill>
                  <a:srgbClr val="253439"/>
                </a:solidFill>
                <a:latin typeface="Aileron"/>
                <a:ea typeface="Aileron"/>
                <a:cs typeface="Aileron"/>
                <a:sym typeface="Aileron"/>
              </a:rPr>
              <a:t>Contoh penghematan: 500,000 per lokasi untuk 50 lokasi = penghematan sebesar 25,000,000.</a:t>
            </a:r>
          </a:p>
          <a:p>
            <a:pPr algn="l" marL="561341" indent="-280670" lvl="1">
              <a:lnSpc>
                <a:spcPts val="3640"/>
              </a:lnSpc>
              <a:buFont typeface="Arial"/>
              <a:buChar char="•"/>
            </a:pPr>
            <a:r>
              <a:rPr lang="en-US" sz="2600">
                <a:solidFill>
                  <a:srgbClr val="253439"/>
                </a:solidFill>
                <a:latin typeface="Aileron"/>
                <a:ea typeface="Aileron"/>
                <a:cs typeface="Aileron"/>
                <a:sym typeface="Aileron"/>
              </a:rPr>
              <a:t>Anggaran yang dihemat dapat dialokasikan untuk strategi promosi atau pengembangan produk baru.</a:t>
            </a:r>
          </a:p>
          <a:p>
            <a:pPr algn="l" marL="0" indent="0" lvl="0">
              <a:lnSpc>
                <a:spcPts val="3640"/>
              </a:lnSpc>
              <a:spcBef>
                <a:spcPct val="0"/>
              </a:spcBef>
            </a:pPr>
          </a:p>
        </p:txBody>
      </p:sp>
      <p:sp>
        <p:nvSpPr>
          <p:cNvPr name="TextBox 7" id="7"/>
          <p:cNvSpPr txBox="true"/>
          <p:nvPr/>
        </p:nvSpPr>
        <p:spPr>
          <a:xfrm rot="0">
            <a:off x="10739429" y="5049909"/>
            <a:ext cx="4457590" cy="565153"/>
          </a:xfrm>
          <a:prstGeom prst="rect">
            <a:avLst/>
          </a:prstGeom>
        </p:spPr>
        <p:txBody>
          <a:bodyPr anchor="t" rtlCol="false" tIns="0" lIns="0" bIns="0" rIns="0">
            <a:spAutoFit/>
          </a:bodyPr>
          <a:lstStyle/>
          <a:p>
            <a:pPr algn="l">
              <a:lnSpc>
                <a:spcPts val="4549"/>
              </a:lnSpc>
            </a:pPr>
            <a:r>
              <a:rPr lang="en-US" sz="3499">
                <a:solidFill>
                  <a:srgbClr val="253439"/>
                </a:solidFill>
                <a:latin typeface="HK Grotesk"/>
                <a:ea typeface="HK Grotesk"/>
                <a:cs typeface="HK Grotesk"/>
                <a:sym typeface="HK Grotesk"/>
              </a:rPr>
              <a:t>BATASAN MODEL</a:t>
            </a:r>
          </a:p>
        </p:txBody>
      </p:sp>
      <p:sp>
        <p:nvSpPr>
          <p:cNvPr name="TextBox 8" id="8"/>
          <p:cNvSpPr txBox="true"/>
          <p:nvPr/>
        </p:nvSpPr>
        <p:spPr>
          <a:xfrm rot="0">
            <a:off x="9709821" y="6008282"/>
            <a:ext cx="6354310" cy="41059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253439"/>
                </a:solidFill>
                <a:latin typeface="Aileron"/>
                <a:ea typeface="Aileron"/>
                <a:cs typeface="Aileron"/>
                <a:sym typeface="Aileron"/>
              </a:rPr>
              <a:t>Ketergantungan pada Data Historis: Prediksi bergantung pada data historis.</a:t>
            </a:r>
          </a:p>
          <a:p>
            <a:pPr algn="l" marL="561341" indent="-280670" lvl="1">
              <a:lnSpc>
                <a:spcPts val="3640"/>
              </a:lnSpc>
              <a:buFont typeface="Arial"/>
              <a:buChar char="•"/>
            </a:pPr>
            <a:r>
              <a:rPr lang="en-US" sz="2600">
                <a:solidFill>
                  <a:srgbClr val="253439"/>
                </a:solidFill>
                <a:latin typeface="Aileron"/>
                <a:ea typeface="Aileron"/>
                <a:cs typeface="Aileron"/>
                <a:sym typeface="Aileron"/>
              </a:rPr>
              <a:t>Keakuratan untuk Skala Kecil: Prediksi kurang akurat pada skala kecil atau variabilitas tinggi.</a:t>
            </a:r>
          </a:p>
          <a:p>
            <a:pPr algn="l" marL="561341" indent="-280670" lvl="1">
              <a:lnSpc>
                <a:spcPts val="3640"/>
              </a:lnSpc>
              <a:buFont typeface="Arial"/>
              <a:buChar char="•"/>
            </a:pPr>
            <a:r>
              <a:rPr lang="en-US" sz="2600">
                <a:solidFill>
                  <a:srgbClr val="253439"/>
                </a:solidFill>
                <a:latin typeface="Aileron"/>
                <a:ea typeface="Aileron"/>
                <a:cs typeface="Aileron"/>
                <a:sym typeface="Aileron"/>
              </a:rPr>
              <a:t>Pemeliharaan Model: Model harus diperbarui secara berkala untuk tetap akurat.</a:t>
            </a:r>
          </a:p>
          <a:p>
            <a:pPr algn="l" marL="0" indent="0" lvl="0">
              <a:lnSpc>
                <a:spcPts val="3640"/>
              </a:lnSpc>
              <a:spcBef>
                <a:spcPct val="0"/>
              </a:spcBef>
            </a:pPr>
          </a:p>
        </p:txBody>
      </p:sp>
      <p:sp>
        <p:nvSpPr>
          <p:cNvPr name="TextBox 9" id="9"/>
          <p:cNvSpPr txBox="true"/>
          <p:nvPr/>
        </p:nvSpPr>
        <p:spPr>
          <a:xfrm rot="0">
            <a:off x="2556543" y="2885472"/>
            <a:ext cx="6886727"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CONCLUSION</a:t>
            </a:r>
          </a:p>
        </p:txBody>
      </p:sp>
      <p:sp>
        <p:nvSpPr>
          <p:cNvPr name="AutoShape 10" id="10"/>
          <p:cNvSpPr/>
          <p:nvPr/>
        </p:nvSpPr>
        <p:spPr>
          <a:xfrm flipV="true">
            <a:off x="2290544" y="2530793"/>
            <a:ext cx="0" cy="1885508"/>
          </a:xfrm>
          <a:prstGeom prst="line">
            <a:avLst/>
          </a:prstGeom>
          <a:ln cap="flat" w="133350">
            <a:solidFill>
              <a:srgbClr val="D15353"/>
            </a:solidFill>
            <a:prstDash val="solid"/>
            <a:headEnd type="none" len="sm" w="sm"/>
            <a:tailEnd type="none" len="sm" w="sm"/>
          </a:ln>
        </p:spPr>
      </p:sp>
      <p:sp>
        <p:nvSpPr>
          <p:cNvPr name="TextBox 11" id="11"/>
          <p:cNvSpPr txBox="true"/>
          <p:nvPr/>
        </p:nvSpPr>
        <p:spPr>
          <a:xfrm rot="0">
            <a:off x="2156039" y="5002284"/>
            <a:ext cx="801008" cy="679833"/>
          </a:xfrm>
          <a:prstGeom prst="rect">
            <a:avLst/>
          </a:prstGeom>
        </p:spPr>
        <p:txBody>
          <a:bodyPr anchor="t" rtlCol="false" tIns="0" lIns="0" bIns="0" rIns="0">
            <a:spAutoFit/>
          </a:bodyPr>
          <a:lstStyle/>
          <a:p>
            <a:pPr algn="ctr">
              <a:lnSpc>
                <a:spcPts val="5524"/>
              </a:lnSpc>
              <a:spcBef>
                <a:spcPct val="0"/>
              </a:spcBef>
            </a:pPr>
            <a:r>
              <a:rPr lang="en-US" sz="3945">
                <a:solidFill>
                  <a:srgbClr val="FFFFFF"/>
                </a:solidFill>
                <a:latin typeface="Glacial Indifference Bold"/>
                <a:ea typeface="Glacial Indifference Bold"/>
                <a:cs typeface="Glacial Indifference Bold"/>
                <a:sym typeface="Glacial Indifference Bold"/>
              </a:rPr>
              <a:t>3</a:t>
            </a:r>
          </a:p>
        </p:txBody>
      </p:sp>
      <p:grpSp>
        <p:nvGrpSpPr>
          <p:cNvPr name="Group 12" id="12"/>
          <p:cNvGrpSpPr/>
          <p:nvPr/>
        </p:nvGrpSpPr>
        <p:grpSpPr>
          <a:xfrm rot="0">
            <a:off x="9725884" y="5034244"/>
            <a:ext cx="753279" cy="75327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244"/>
                </a:lnSpc>
              </a:pPr>
            </a:p>
          </p:txBody>
        </p:sp>
      </p:grpSp>
      <p:sp>
        <p:nvSpPr>
          <p:cNvPr name="TextBox 15" id="15"/>
          <p:cNvSpPr txBox="true"/>
          <p:nvPr/>
        </p:nvSpPr>
        <p:spPr>
          <a:xfrm rot="0">
            <a:off x="9709821" y="5002284"/>
            <a:ext cx="801008" cy="679833"/>
          </a:xfrm>
          <a:prstGeom prst="rect">
            <a:avLst/>
          </a:prstGeom>
        </p:spPr>
        <p:txBody>
          <a:bodyPr anchor="t" rtlCol="false" tIns="0" lIns="0" bIns="0" rIns="0">
            <a:spAutoFit/>
          </a:bodyPr>
          <a:lstStyle/>
          <a:p>
            <a:pPr algn="ctr">
              <a:lnSpc>
                <a:spcPts val="5524"/>
              </a:lnSpc>
              <a:spcBef>
                <a:spcPct val="0"/>
              </a:spcBef>
            </a:pPr>
            <a:r>
              <a:rPr lang="en-US" sz="3945">
                <a:solidFill>
                  <a:srgbClr val="FFFFFF"/>
                </a:solidFill>
                <a:latin typeface="Glacial Indifference Bold"/>
                <a:ea typeface="Glacial Indifference Bold"/>
                <a:cs typeface="Glacial Indifference Bold"/>
                <a:sym typeface="Glacial Indifference Bold"/>
              </a:rPr>
              <a:t>4</a:t>
            </a:r>
          </a:p>
        </p:txBody>
      </p:sp>
      <p:sp>
        <p:nvSpPr>
          <p:cNvPr name="Freeform 16" id="16"/>
          <p:cNvSpPr/>
          <p:nvPr/>
        </p:nvSpPr>
        <p:spPr>
          <a:xfrm flipH="false" flipV="false" rot="-9388554">
            <a:off x="4983884" y="-5825395"/>
            <a:ext cx="15806184" cy="9426233"/>
          </a:xfrm>
          <a:custGeom>
            <a:avLst/>
            <a:gdLst/>
            <a:ahLst/>
            <a:cxnLst/>
            <a:rect r="r" b="b" t="t" l="l"/>
            <a:pathLst>
              <a:path h="9426233" w="15806184">
                <a:moveTo>
                  <a:pt x="0" y="0"/>
                </a:moveTo>
                <a:lnTo>
                  <a:pt x="15806184" y="0"/>
                </a:lnTo>
                <a:lnTo>
                  <a:pt x="15806184" y="9426233"/>
                </a:lnTo>
                <a:lnTo>
                  <a:pt x="0" y="942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172102" y="5034244"/>
            <a:ext cx="753279" cy="75327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5353"/>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244"/>
                </a:lnSpc>
              </a:pPr>
            </a:p>
          </p:txBody>
        </p:sp>
      </p:grpSp>
      <p:sp>
        <p:nvSpPr>
          <p:cNvPr name="TextBox 5" id="5"/>
          <p:cNvSpPr txBox="true"/>
          <p:nvPr/>
        </p:nvSpPr>
        <p:spPr>
          <a:xfrm rot="0">
            <a:off x="3155552" y="4928779"/>
            <a:ext cx="3799456" cy="1136653"/>
          </a:xfrm>
          <a:prstGeom prst="rect">
            <a:avLst/>
          </a:prstGeom>
        </p:spPr>
        <p:txBody>
          <a:bodyPr anchor="t" rtlCol="false" tIns="0" lIns="0" bIns="0" rIns="0">
            <a:spAutoFit/>
          </a:bodyPr>
          <a:lstStyle/>
          <a:p>
            <a:pPr algn="l">
              <a:lnSpc>
                <a:spcPts val="4549"/>
              </a:lnSpc>
            </a:pPr>
            <a:r>
              <a:rPr lang="en-US" sz="3499">
                <a:solidFill>
                  <a:srgbClr val="253439"/>
                </a:solidFill>
                <a:latin typeface="HK Grotesk"/>
                <a:ea typeface="HK Grotesk"/>
                <a:cs typeface="HK Grotesk"/>
                <a:sym typeface="HK Grotesk"/>
              </a:rPr>
              <a:t>KESIMPULAN AKHIR</a:t>
            </a:r>
          </a:p>
        </p:txBody>
      </p:sp>
      <p:sp>
        <p:nvSpPr>
          <p:cNvPr name="TextBox 6" id="6"/>
          <p:cNvSpPr txBox="true"/>
          <p:nvPr/>
        </p:nvSpPr>
        <p:spPr>
          <a:xfrm rot="0">
            <a:off x="2223869" y="6008282"/>
            <a:ext cx="6101501" cy="3648710"/>
          </a:xfrm>
          <a:prstGeom prst="rect">
            <a:avLst/>
          </a:prstGeom>
        </p:spPr>
        <p:txBody>
          <a:bodyPr anchor="t" rtlCol="false" tIns="0" lIns="0" bIns="0" rIns="0">
            <a:spAutoFit/>
          </a:bodyPr>
          <a:lstStyle/>
          <a:p>
            <a:pPr algn="l" marL="561341" indent="-280670" lvl="1">
              <a:lnSpc>
                <a:spcPts val="3640"/>
              </a:lnSpc>
              <a:buFont typeface="Arial"/>
              <a:buChar char="•"/>
            </a:pPr>
            <a:r>
              <a:rPr lang="en-US" sz="2600">
                <a:solidFill>
                  <a:srgbClr val="253439"/>
                </a:solidFill>
                <a:latin typeface="Aileron"/>
                <a:ea typeface="Aileron"/>
                <a:cs typeface="Aileron"/>
                <a:sym typeface="Aileron"/>
              </a:rPr>
              <a:t>Model regresi XGBoost menunjukkan potensi besar dalam memprediksi peminjaman sepeda.</a:t>
            </a:r>
          </a:p>
          <a:p>
            <a:pPr algn="l" marL="561341" indent="-280670" lvl="1">
              <a:lnSpc>
                <a:spcPts val="3640"/>
              </a:lnSpc>
              <a:buFont typeface="Arial"/>
              <a:buChar char="•"/>
            </a:pPr>
            <a:r>
              <a:rPr lang="en-US" sz="2600">
                <a:solidFill>
                  <a:srgbClr val="253439"/>
                </a:solidFill>
                <a:latin typeface="Aileron"/>
                <a:ea typeface="Aileron"/>
                <a:cs typeface="Aileron"/>
                <a:sym typeface="Aileron"/>
              </a:rPr>
              <a:t>Pemeliharaan dan pengembangan lebih lanjut diperlukan untuk mengoptimalkan akurasi dan mengatasi keterbatasan yang ada.</a:t>
            </a:r>
          </a:p>
          <a:p>
            <a:pPr algn="l" marL="0" indent="0" lvl="0">
              <a:lnSpc>
                <a:spcPts val="3640"/>
              </a:lnSpc>
              <a:spcBef>
                <a:spcPct val="0"/>
              </a:spcBef>
            </a:pPr>
          </a:p>
        </p:txBody>
      </p:sp>
      <p:sp>
        <p:nvSpPr>
          <p:cNvPr name="TextBox 7" id="7"/>
          <p:cNvSpPr txBox="true"/>
          <p:nvPr/>
        </p:nvSpPr>
        <p:spPr>
          <a:xfrm rot="0">
            <a:off x="2556543" y="2885472"/>
            <a:ext cx="6886727"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CONCLUSION</a:t>
            </a:r>
          </a:p>
        </p:txBody>
      </p:sp>
      <p:sp>
        <p:nvSpPr>
          <p:cNvPr name="AutoShape 8" id="8"/>
          <p:cNvSpPr/>
          <p:nvPr/>
        </p:nvSpPr>
        <p:spPr>
          <a:xfrm flipV="true">
            <a:off x="2290544" y="2530793"/>
            <a:ext cx="0" cy="1885508"/>
          </a:xfrm>
          <a:prstGeom prst="line">
            <a:avLst/>
          </a:prstGeom>
          <a:ln cap="flat" w="133350">
            <a:solidFill>
              <a:srgbClr val="D15353"/>
            </a:solidFill>
            <a:prstDash val="solid"/>
            <a:headEnd type="none" len="sm" w="sm"/>
            <a:tailEnd type="none" len="sm" w="sm"/>
          </a:ln>
        </p:spPr>
      </p:sp>
      <p:sp>
        <p:nvSpPr>
          <p:cNvPr name="TextBox 9" id="9"/>
          <p:cNvSpPr txBox="true"/>
          <p:nvPr/>
        </p:nvSpPr>
        <p:spPr>
          <a:xfrm rot="0">
            <a:off x="2156039" y="5002284"/>
            <a:ext cx="801008" cy="679833"/>
          </a:xfrm>
          <a:prstGeom prst="rect">
            <a:avLst/>
          </a:prstGeom>
        </p:spPr>
        <p:txBody>
          <a:bodyPr anchor="t" rtlCol="false" tIns="0" lIns="0" bIns="0" rIns="0">
            <a:spAutoFit/>
          </a:bodyPr>
          <a:lstStyle/>
          <a:p>
            <a:pPr algn="ctr">
              <a:lnSpc>
                <a:spcPts val="5524"/>
              </a:lnSpc>
              <a:spcBef>
                <a:spcPct val="0"/>
              </a:spcBef>
            </a:pPr>
            <a:r>
              <a:rPr lang="en-US" sz="3945">
                <a:solidFill>
                  <a:srgbClr val="FFFFFF"/>
                </a:solidFill>
                <a:latin typeface="Glacial Indifference Bold"/>
                <a:ea typeface="Glacial Indifference Bold"/>
                <a:cs typeface="Glacial Indifference Bold"/>
                <a:sym typeface="Glacial Indifference Bold"/>
              </a:rPr>
              <a:t>5</a:t>
            </a:r>
          </a:p>
        </p:txBody>
      </p:sp>
      <p:sp>
        <p:nvSpPr>
          <p:cNvPr name="Freeform 10" id="10"/>
          <p:cNvSpPr/>
          <p:nvPr/>
        </p:nvSpPr>
        <p:spPr>
          <a:xfrm flipH="false" flipV="false" rot="-9388554">
            <a:off x="4983884" y="-5825395"/>
            <a:ext cx="15806184" cy="9426233"/>
          </a:xfrm>
          <a:custGeom>
            <a:avLst/>
            <a:gdLst/>
            <a:ahLst/>
            <a:cxnLst/>
            <a:rect r="r" b="b" t="t" l="l"/>
            <a:pathLst>
              <a:path h="9426233" w="15806184">
                <a:moveTo>
                  <a:pt x="0" y="0"/>
                </a:moveTo>
                <a:lnTo>
                  <a:pt x="15806184" y="0"/>
                </a:lnTo>
                <a:lnTo>
                  <a:pt x="15806184" y="9426233"/>
                </a:lnTo>
                <a:lnTo>
                  <a:pt x="0" y="94262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19" t="-8955" r="-17748" b="-5246"/>
            </a:stretch>
          </a:blipFill>
        </p:spPr>
      </p:sp>
      <p:grpSp>
        <p:nvGrpSpPr>
          <p:cNvPr name="Group 3" id="3"/>
          <p:cNvGrpSpPr/>
          <p:nvPr/>
        </p:nvGrpSpPr>
        <p:grpSpPr>
          <a:xfrm rot="0">
            <a:off x="762000" y="714375"/>
            <a:ext cx="8882856" cy="8956588"/>
            <a:chOff x="0" y="0"/>
            <a:chExt cx="1842346" cy="1857638"/>
          </a:xfrm>
        </p:grpSpPr>
        <p:sp>
          <p:nvSpPr>
            <p:cNvPr name="Freeform 4" id="4"/>
            <p:cNvSpPr/>
            <p:nvPr/>
          </p:nvSpPr>
          <p:spPr>
            <a:xfrm flipH="false" flipV="false" rot="0">
              <a:off x="0" y="0"/>
              <a:ext cx="1842346" cy="1857638"/>
            </a:xfrm>
            <a:custGeom>
              <a:avLst/>
              <a:gdLst/>
              <a:ahLst/>
              <a:cxnLst/>
              <a:rect r="r" b="b" t="t" l="l"/>
              <a:pathLst>
                <a:path h="1857638" w="1842346">
                  <a:moveTo>
                    <a:pt x="0" y="0"/>
                  </a:moveTo>
                  <a:lnTo>
                    <a:pt x="1842346" y="0"/>
                  </a:lnTo>
                  <a:lnTo>
                    <a:pt x="1842346" y="1857638"/>
                  </a:lnTo>
                  <a:lnTo>
                    <a:pt x="0" y="1857638"/>
                  </a:lnTo>
                  <a:close/>
                </a:path>
              </a:pathLst>
            </a:custGeom>
            <a:gradFill rotWithShape="true">
              <a:gsLst>
                <a:gs pos="0">
                  <a:srgbClr val="FDF7EF">
                    <a:alpha val="100000"/>
                  </a:srgbClr>
                </a:gs>
                <a:gs pos="100000">
                  <a:srgbClr val="FFFFFF">
                    <a:alpha val="100000"/>
                  </a:srgbClr>
                </a:gs>
              </a:gsLst>
              <a:lin ang="0"/>
            </a:gradFill>
            <a:ln cap="sq">
              <a:noFill/>
              <a:prstDash val="solid"/>
              <a:miter/>
            </a:ln>
          </p:spPr>
        </p:sp>
        <p:sp>
          <p:nvSpPr>
            <p:cNvPr name="TextBox 5" id="5"/>
            <p:cNvSpPr txBox="true"/>
            <p:nvPr/>
          </p:nvSpPr>
          <p:spPr>
            <a:xfrm>
              <a:off x="0" y="9525"/>
              <a:ext cx="1842346" cy="1848113"/>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1095375" y="1028700"/>
            <a:ext cx="0" cy="1164590"/>
          </a:xfrm>
          <a:prstGeom prst="line">
            <a:avLst/>
          </a:prstGeom>
          <a:ln cap="flat" w="133350">
            <a:solidFill>
              <a:srgbClr val="D15353"/>
            </a:solidFill>
            <a:prstDash val="solid"/>
            <a:headEnd type="none" len="sm" w="sm"/>
            <a:tailEnd type="none" len="sm" w="sm"/>
          </a:ln>
        </p:spPr>
      </p:sp>
      <p:sp>
        <p:nvSpPr>
          <p:cNvPr name="TextBox 7" id="7"/>
          <p:cNvSpPr txBox="true"/>
          <p:nvPr/>
        </p:nvSpPr>
        <p:spPr>
          <a:xfrm rot="0">
            <a:off x="1095375" y="2455725"/>
            <a:ext cx="8048625" cy="5659579"/>
          </a:xfrm>
          <a:prstGeom prst="rect">
            <a:avLst/>
          </a:prstGeom>
        </p:spPr>
        <p:txBody>
          <a:bodyPr anchor="t" rtlCol="false" tIns="0" lIns="0" bIns="0" rIns="0">
            <a:spAutoFit/>
          </a:bodyPr>
          <a:lstStyle/>
          <a:p>
            <a:pPr algn="l" marL="733708" indent="-366854" lvl="1">
              <a:lnSpc>
                <a:spcPts val="4995"/>
              </a:lnSpc>
              <a:buFont typeface="Arial"/>
              <a:buChar char="•"/>
            </a:pPr>
            <a:r>
              <a:rPr lang="en-US" sz="3398">
                <a:solidFill>
                  <a:srgbClr val="000000"/>
                </a:solidFill>
                <a:latin typeface="Aileron"/>
                <a:ea typeface="Aileron"/>
                <a:cs typeface="Aileron"/>
                <a:sym typeface="Aileron"/>
              </a:rPr>
              <a:t>P</a:t>
            </a:r>
            <a:r>
              <a:rPr lang="en-US" sz="3398">
                <a:solidFill>
                  <a:srgbClr val="000000"/>
                </a:solidFill>
                <a:latin typeface="Aileron"/>
                <a:ea typeface="Aileron"/>
                <a:cs typeface="Aileron"/>
                <a:sym typeface="Aileron"/>
              </a:rPr>
              <a:t>erbarui Model Secara Berkala</a:t>
            </a:r>
          </a:p>
          <a:p>
            <a:pPr algn="l" marL="733708" indent="-366854" lvl="1">
              <a:lnSpc>
                <a:spcPts val="4995"/>
              </a:lnSpc>
              <a:buFont typeface="Arial"/>
              <a:buChar char="•"/>
            </a:pPr>
            <a:r>
              <a:rPr lang="en-US" sz="3398">
                <a:solidFill>
                  <a:srgbClr val="000000"/>
                </a:solidFill>
                <a:latin typeface="Aileron"/>
                <a:ea typeface="Aileron"/>
                <a:cs typeface="Aileron"/>
                <a:sym typeface="Aileron"/>
              </a:rPr>
              <a:t>Gunakan Data yang Lebih Beragam</a:t>
            </a:r>
          </a:p>
          <a:p>
            <a:pPr algn="l" marL="733708" indent="-366854" lvl="1">
              <a:lnSpc>
                <a:spcPts val="4995"/>
              </a:lnSpc>
              <a:buFont typeface="Arial"/>
              <a:buChar char="•"/>
            </a:pPr>
            <a:r>
              <a:rPr lang="en-US" sz="3398">
                <a:solidFill>
                  <a:srgbClr val="000000"/>
                </a:solidFill>
                <a:latin typeface="Aileron"/>
                <a:ea typeface="Aileron"/>
                <a:cs typeface="Aileron"/>
                <a:sym typeface="Aileron"/>
              </a:rPr>
              <a:t>Lakukan Validasi Model Secara Teratur</a:t>
            </a:r>
          </a:p>
          <a:p>
            <a:pPr algn="l" marL="733708" indent="-366854" lvl="1">
              <a:lnSpc>
                <a:spcPts val="4995"/>
              </a:lnSpc>
              <a:buFont typeface="Arial"/>
              <a:buChar char="•"/>
            </a:pPr>
            <a:r>
              <a:rPr lang="en-US" sz="3398">
                <a:solidFill>
                  <a:srgbClr val="000000"/>
                </a:solidFill>
                <a:latin typeface="Aileron"/>
                <a:ea typeface="Aileron"/>
                <a:cs typeface="Aileron"/>
                <a:sym typeface="Aileron"/>
              </a:rPr>
              <a:t>Eksplorasi Teknik Rekayasa Fitur Tambahan</a:t>
            </a:r>
          </a:p>
          <a:p>
            <a:pPr algn="l" marL="733708" indent="-366854" lvl="1">
              <a:lnSpc>
                <a:spcPts val="4995"/>
              </a:lnSpc>
              <a:buFont typeface="Arial"/>
              <a:buChar char="•"/>
            </a:pPr>
            <a:r>
              <a:rPr lang="en-US" sz="3398">
                <a:solidFill>
                  <a:srgbClr val="000000"/>
                </a:solidFill>
                <a:latin typeface="Aileron"/>
                <a:ea typeface="Aileron"/>
                <a:cs typeface="Aileron"/>
                <a:sym typeface="Aileron"/>
              </a:rPr>
              <a:t>Pertimbangkan Penggunaan Model Hibrida</a:t>
            </a:r>
          </a:p>
          <a:p>
            <a:pPr algn="l">
              <a:lnSpc>
                <a:spcPts val="4995"/>
              </a:lnSpc>
            </a:pPr>
          </a:p>
        </p:txBody>
      </p:sp>
      <p:sp>
        <p:nvSpPr>
          <p:cNvPr name="TextBox 8" id="8"/>
          <p:cNvSpPr txBox="true"/>
          <p:nvPr/>
        </p:nvSpPr>
        <p:spPr>
          <a:xfrm rot="0">
            <a:off x="1390926" y="1260906"/>
            <a:ext cx="5409583" cy="669290"/>
          </a:xfrm>
          <a:prstGeom prst="rect">
            <a:avLst/>
          </a:prstGeom>
        </p:spPr>
        <p:txBody>
          <a:bodyPr anchor="t" rtlCol="false" tIns="0" lIns="0" bIns="0" rIns="0">
            <a:spAutoFit/>
          </a:bodyPr>
          <a:lstStyle/>
          <a:p>
            <a:pPr algn="l">
              <a:lnSpc>
                <a:spcPts val="5170"/>
              </a:lnSpc>
            </a:pPr>
            <a:r>
              <a:rPr lang="en-US" sz="4700">
                <a:solidFill>
                  <a:srgbClr val="000000"/>
                </a:solidFill>
                <a:latin typeface="Glacial Indifference Bold"/>
                <a:ea typeface="Glacial Indifference Bold"/>
                <a:cs typeface="Glacial Indifference Bold"/>
                <a:sym typeface="Glacial Indifference Bold"/>
              </a:rPr>
              <a:t>RECOMENDATIONS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DF7EF">
                <a:alpha val="100000"/>
              </a:srgbClr>
            </a:gs>
            <a:gs pos="100000">
              <a:srgbClr val="FFFFFF">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a:off x="16397982" y="4067482"/>
            <a:ext cx="0" cy="1576081"/>
          </a:xfrm>
          <a:prstGeom prst="line">
            <a:avLst/>
          </a:prstGeom>
          <a:ln cap="flat" w="133350">
            <a:solidFill>
              <a:srgbClr val="D15353"/>
            </a:solidFill>
            <a:prstDash val="solid"/>
            <a:headEnd type="none" len="sm" w="sm"/>
            <a:tailEnd type="none" len="sm" w="sm"/>
          </a:ln>
        </p:spPr>
      </p:sp>
      <p:sp>
        <p:nvSpPr>
          <p:cNvPr name="Freeform 3" id="3"/>
          <p:cNvSpPr/>
          <p:nvPr/>
        </p:nvSpPr>
        <p:spPr>
          <a:xfrm flipH="false" flipV="true" rot="-4397829">
            <a:off x="-4697129" y="-1512169"/>
            <a:ext cx="16435483" cy="9801524"/>
          </a:xfrm>
          <a:custGeom>
            <a:avLst/>
            <a:gdLst/>
            <a:ahLst/>
            <a:cxnLst/>
            <a:rect r="r" b="b" t="t" l="l"/>
            <a:pathLst>
              <a:path h="9801524" w="16435483">
                <a:moveTo>
                  <a:pt x="0" y="9801524"/>
                </a:moveTo>
                <a:lnTo>
                  <a:pt x="16435483" y="9801524"/>
                </a:lnTo>
                <a:lnTo>
                  <a:pt x="16435483" y="0"/>
                </a:lnTo>
                <a:lnTo>
                  <a:pt x="0" y="0"/>
                </a:lnTo>
                <a:lnTo>
                  <a:pt x="0" y="980152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232806" y="6728264"/>
            <a:ext cx="330353" cy="254072"/>
          </a:xfrm>
          <a:custGeom>
            <a:avLst/>
            <a:gdLst/>
            <a:ahLst/>
            <a:cxnLst/>
            <a:rect r="r" b="b" t="t" l="l"/>
            <a:pathLst>
              <a:path h="254072" w="330353">
                <a:moveTo>
                  <a:pt x="0" y="0"/>
                </a:moveTo>
                <a:lnTo>
                  <a:pt x="330353" y="0"/>
                </a:lnTo>
                <a:lnTo>
                  <a:pt x="330353" y="254072"/>
                </a:lnTo>
                <a:lnTo>
                  <a:pt x="0" y="254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012610" y="3694651"/>
            <a:ext cx="8995754" cy="1490356"/>
          </a:xfrm>
          <a:prstGeom prst="rect">
            <a:avLst/>
          </a:prstGeom>
        </p:spPr>
        <p:txBody>
          <a:bodyPr anchor="t" rtlCol="false" tIns="0" lIns="0" bIns="0" rIns="0">
            <a:spAutoFit/>
          </a:bodyPr>
          <a:lstStyle/>
          <a:p>
            <a:pPr algn="r">
              <a:lnSpc>
                <a:spcPts val="11446"/>
              </a:lnSpc>
            </a:pPr>
            <a:r>
              <a:rPr lang="en-US" sz="10406" spc="416">
                <a:solidFill>
                  <a:srgbClr val="253439"/>
                </a:solidFill>
                <a:latin typeface="Aileron Bold"/>
                <a:ea typeface="Aileron Bold"/>
                <a:cs typeface="Aileron Bold"/>
                <a:sym typeface="Aileron Bold"/>
              </a:rPr>
              <a:t>TERIMA</a:t>
            </a:r>
          </a:p>
        </p:txBody>
      </p:sp>
      <p:sp>
        <p:nvSpPr>
          <p:cNvPr name="TextBox 6" id="6"/>
          <p:cNvSpPr txBox="true"/>
          <p:nvPr/>
        </p:nvSpPr>
        <p:spPr>
          <a:xfrm rot="0">
            <a:off x="10794769" y="5133975"/>
            <a:ext cx="6886727" cy="1009650"/>
          </a:xfrm>
          <a:prstGeom prst="rect">
            <a:avLst/>
          </a:prstGeom>
        </p:spPr>
        <p:txBody>
          <a:bodyPr anchor="t" rtlCol="false" tIns="0" lIns="0" bIns="0" rIns="0">
            <a:spAutoFit/>
          </a:bodyPr>
          <a:lstStyle/>
          <a:p>
            <a:pPr algn="l" marL="0" indent="0" lvl="0">
              <a:lnSpc>
                <a:spcPts val="7920"/>
              </a:lnSpc>
              <a:spcBef>
                <a:spcPct val="0"/>
              </a:spcBef>
            </a:pPr>
            <a:r>
              <a:rPr lang="en-US" sz="6600">
                <a:solidFill>
                  <a:srgbClr val="253439"/>
                </a:solidFill>
                <a:latin typeface="HK Grotesk"/>
                <a:ea typeface="HK Grotesk"/>
                <a:cs typeface="HK Grotesk"/>
                <a:sym typeface="HK Grotesk"/>
              </a:rPr>
              <a:t>KASIH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39281" y="3206877"/>
            <a:ext cx="8848719" cy="379704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Pentingnya Sis</a:t>
            </a:r>
            <a:r>
              <a:rPr lang="en-US" sz="2600">
                <a:solidFill>
                  <a:srgbClr val="000000"/>
                </a:solidFill>
                <a:latin typeface="Aileron Bold"/>
                <a:ea typeface="Aileron Bold"/>
                <a:cs typeface="Aileron Bold"/>
                <a:sym typeface="Aileron Bold"/>
              </a:rPr>
              <a:t>tem:</a:t>
            </a:r>
          </a:p>
          <a:p>
            <a:pPr algn="l" marL="561341" indent="-280670" lvl="1">
              <a:lnSpc>
                <a:spcPts val="3822"/>
              </a:lnSpc>
              <a:buFont typeface="Arial"/>
              <a:buChar char="•"/>
            </a:pPr>
            <a:r>
              <a:rPr lang="en-US" sz="2600">
                <a:solidFill>
                  <a:srgbClr val="000000"/>
                </a:solidFill>
                <a:latin typeface="Aileron"/>
                <a:ea typeface="Aileron"/>
                <a:cs typeface="Aileron"/>
                <a:sym typeface="Aileron"/>
              </a:rPr>
              <a:t>Sistem bike-sharing ini mengubah layanan sepeda menjadi jaringan sensor virtual yang mencatat data perjalanan dan mobilitas di kota.</a:t>
            </a:r>
          </a:p>
          <a:p>
            <a:pPr algn="l" marL="561341" indent="-280670" lvl="1">
              <a:lnSpc>
                <a:spcPts val="3822"/>
              </a:lnSpc>
              <a:buFont typeface="Arial"/>
              <a:buChar char="•"/>
            </a:pPr>
            <a:r>
              <a:rPr lang="en-US" sz="2600">
                <a:solidFill>
                  <a:srgbClr val="000000"/>
                </a:solidFill>
                <a:latin typeface="Aileron"/>
                <a:ea typeface="Aileron"/>
                <a:cs typeface="Aileron"/>
                <a:sym typeface="Aileron"/>
              </a:rPr>
              <a:t>Harapannya, data yang dihasilkan dapat membantu dalam deteksi kejadian penting di kota dan perencanaan kota yang lebih baik.</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
        <p:nvSpPr>
          <p:cNvPr name="Freeform 9" id="9"/>
          <p:cNvSpPr/>
          <p:nvPr/>
        </p:nvSpPr>
        <p:spPr>
          <a:xfrm flipH="false" flipV="false" rot="0">
            <a:off x="4481457" y="204984"/>
            <a:ext cx="9325087" cy="1647432"/>
          </a:xfrm>
          <a:custGeom>
            <a:avLst/>
            <a:gdLst/>
            <a:ahLst/>
            <a:cxnLst/>
            <a:rect r="r" b="b" t="t" l="l"/>
            <a:pathLst>
              <a:path h="1647432" w="9325087">
                <a:moveTo>
                  <a:pt x="0" y="0"/>
                </a:moveTo>
                <a:lnTo>
                  <a:pt x="9325086" y="0"/>
                </a:lnTo>
                <a:lnTo>
                  <a:pt x="9325086" y="1647432"/>
                </a:lnTo>
                <a:lnTo>
                  <a:pt x="0" y="1647432"/>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39281" y="2492502"/>
            <a:ext cx="6799749" cy="522579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Latar Belakang:</a:t>
            </a:r>
          </a:p>
          <a:p>
            <a:pPr algn="l" marL="561341" indent="-280670" lvl="1">
              <a:lnSpc>
                <a:spcPts val="3822"/>
              </a:lnSpc>
              <a:buFont typeface="Arial"/>
              <a:buChar char="•"/>
            </a:pPr>
            <a:r>
              <a:rPr lang="en-US" sz="2600">
                <a:solidFill>
                  <a:srgbClr val="000000"/>
                </a:solidFill>
                <a:latin typeface="Aileron"/>
                <a:ea typeface="Aileron"/>
                <a:cs typeface="Aileron"/>
                <a:sym typeface="Aileron"/>
              </a:rPr>
              <a:t>Sistem bike-sharing menghadapi tantangan dalam mengelola ketersediaan sepeda dan slot pengembalian di berbagai stasiun penyewaan.</a:t>
            </a:r>
          </a:p>
          <a:p>
            <a:pPr algn="l" marL="561341" indent="-280670" lvl="1">
              <a:lnSpc>
                <a:spcPts val="3822"/>
              </a:lnSpc>
              <a:buFont typeface="Arial"/>
              <a:buChar char="•"/>
            </a:pPr>
            <a:r>
              <a:rPr lang="en-US" sz="2600">
                <a:solidFill>
                  <a:srgbClr val="000000"/>
                </a:solidFill>
                <a:latin typeface="Aileron"/>
                <a:ea typeface="Aileron"/>
                <a:cs typeface="Aileron"/>
                <a:sym typeface="Aileron"/>
              </a:rPr>
              <a:t>Kesulitan dalam memprediksi permintaan sepeda di setiap stasiun dapat menyebabkan kekurangan atau kelebihan sepeda, yang pada akhirnya mengurangi kepuasan pengguna.</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
        <p:nvSpPr>
          <p:cNvPr name="Freeform 9" id="9"/>
          <p:cNvSpPr/>
          <p:nvPr/>
        </p:nvSpPr>
        <p:spPr>
          <a:xfrm flipH="false" flipV="false" rot="0">
            <a:off x="4481457" y="204984"/>
            <a:ext cx="9325087" cy="1647432"/>
          </a:xfrm>
          <a:custGeom>
            <a:avLst/>
            <a:gdLst/>
            <a:ahLst/>
            <a:cxnLst/>
            <a:rect r="r" b="b" t="t" l="l"/>
            <a:pathLst>
              <a:path h="1647432" w="9325087">
                <a:moveTo>
                  <a:pt x="0" y="0"/>
                </a:moveTo>
                <a:lnTo>
                  <a:pt x="9325086" y="0"/>
                </a:lnTo>
                <a:lnTo>
                  <a:pt x="9325086" y="1647432"/>
                </a:lnTo>
                <a:lnTo>
                  <a:pt x="0" y="1647432"/>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39281" y="3445002"/>
            <a:ext cx="6799749" cy="332079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Tuju</a:t>
            </a:r>
            <a:r>
              <a:rPr lang="en-US" sz="2600">
                <a:solidFill>
                  <a:srgbClr val="000000"/>
                </a:solidFill>
                <a:latin typeface="Aileron Bold"/>
                <a:ea typeface="Aileron Bold"/>
                <a:cs typeface="Aileron Bold"/>
                <a:sym typeface="Aileron Bold"/>
              </a:rPr>
              <a:t>an:</a:t>
            </a:r>
          </a:p>
          <a:p>
            <a:pPr algn="l" marL="561341" indent="-280670" lvl="1">
              <a:lnSpc>
                <a:spcPts val="3822"/>
              </a:lnSpc>
              <a:buFont typeface="Arial"/>
              <a:buChar char="•"/>
            </a:pPr>
            <a:r>
              <a:rPr lang="en-US" sz="2600">
                <a:solidFill>
                  <a:srgbClr val="000000"/>
                </a:solidFill>
                <a:latin typeface="Aileron"/>
                <a:ea typeface="Aileron"/>
                <a:cs typeface="Aileron"/>
                <a:sym typeface="Aileron"/>
              </a:rPr>
              <a:t>Membangun model prediksi permintaan sepeda yang dapat membantu perusahaan bike-sharing dalam mengoptimalkan distribusi sepeda dan meningkatkan efisiensi sistem.</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39281" y="3445002"/>
            <a:ext cx="6799749" cy="332079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Tuju</a:t>
            </a:r>
            <a:r>
              <a:rPr lang="en-US" sz="2600">
                <a:solidFill>
                  <a:srgbClr val="000000"/>
                </a:solidFill>
                <a:latin typeface="Aileron Bold"/>
                <a:ea typeface="Aileron Bold"/>
                <a:cs typeface="Aileron Bold"/>
                <a:sym typeface="Aileron Bold"/>
              </a:rPr>
              <a:t>an:</a:t>
            </a:r>
          </a:p>
          <a:p>
            <a:pPr algn="l" marL="561341" indent="-280670" lvl="1">
              <a:lnSpc>
                <a:spcPts val="3822"/>
              </a:lnSpc>
              <a:buFont typeface="Arial"/>
              <a:buChar char="•"/>
            </a:pPr>
            <a:r>
              <a:rPr lang="en-US" sz="2600">
                <a:solidFill>
                  <a:srgbClr val="000000"/>
                </a:solidFill>
                <a:latin typeface="Aileron"/>
                <a:ea typeface="Aileron"/>
                <a:cs typeface="Aileron"/>
                <a:sym typeface="Aileron"/>
              </a:rPr>
              <a:t>Membangun model prediksi permintaan sepeda yang dapat membantu perusahaan bike-sharing dalam mengoptimalkan distribusi sepeda dan meningkatkan efisiensi sistem.</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60535" y="2730627"/>
            <a:ext cx="6799749" cy="474954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Masalah y</a:t>
            </a:r>
            <a:r>
              <a:rPr lang="en-US" sz="2600">
                <a:solidFill>
                  <a:srgbClr val="000000"/>
                </a:solidFill>
                <a:latin typeface="Aileron Bold"/>
                <a:ea typeface="Aileron Bold"/>
                <a:cs typeface="Aileron Bold"/>
                <a:sym typeface="Aileron Bold"/>
              </a:rPr>
              <a:t>ang Dihadapi:</a:t>
            </a:r>
          </a:p>
          <a:p>
            <a:pPr algn="l" marL="561341" indent="-280670" lvl="1">
              <a:lnSpc>
                <a:spcPts val="3822"/>
              </a:lnSpc>
              <a:buFont typeface="Arial"/>
              <a:buChar char="•"/>
            </a:pPr>
            <a:r>
              <a:rPr lang="en-US" sz="2600">
                <a:solidFill>
                  <a:srgbClr val="000000"/>
                </a:solidFill>
                <a:latin typeface="Aileron Bold"/>
                <a:ea typeface="Aileron Bold"/>
                <a:cs typeface="Aileron Bold"/>
                <a:sym typeface="Aileron Bold"/>
              </a:rPr>
              <a:t>Kesulitan dalam Memprediksi Permintaan Sepeda: </a:t>
            </a:r>
            <a:r>
              <a:rPr lang="en-US" sz="2600">
                <a:solidFill>
                  <a:srgbClr val="000000"/>
                </a:solidFill>
                <a:latin typeface="Aileron"/>
                <a:ea typeface="Aileron"/>
                <a:cs typeface="Aileron"/>
                <a:sym typeface="Aileron"/>
              </a:rPr>
              <a:t>Sulit untuk memprediksi jumlah sepeda yang akan disewa di berbagai jam setiap hari.</a:t>
            </a:r>
          </a:p>
          <a:p>
            <a:pPr algn="l" marL="561341" indent="-280670" lvl="1">
              <a:lnSpc>
                <a:spcPts val="3822"/>
              </a:lnSpc>
              <a:buFont typeface="Arial"/>
              <a:buChar char="•"/>
            </a:pPr>
            <a:r>
              <a:rPr lang="en-US" sz="2600">
                <a:solidFill>
                  <a:srgbClr val="000000"/>
                </a:solidFill>
                <a:latin typeface="Aileron Bold"/>
                <a:ea typeface="Aileron Bold"/>
                <a:cs typeface="Aileron Bold"/>
                <a:sym typeface="Aileron Bold"/>
              </a:rPr>
              <a:t>Distribusi Sepeda yang Tidak Efisien: </a:t>
            </a:r>
            <a:r>
              <a:rPr lang="en-US" sz="2600">
                <a:solidFill>
                  <a:srgbClr val="000000"/>
                </a:solidFill>
                <a:latin typeface="Aileron"/>
                <a:ea typeface="Aileron"/>
                <a:cs typeface="Aileron"/>
                <a:sym typeface="Aileron"/>
              </a:rPr>
              <a:t>Sering terjadi kekurangan sepeda di beberapa stasiun dan kelebihan sepeda di stasiun lain.</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53439"/>
        </a:solidFill>
      </p:bgPr>
    </p:bg>
    <p:spTree>
      <p:nvGrpSpPr>
        <p:cNvPr id="1" name=""/>
        <p:cNvGrpSpPr/>
        <p:nvPr/>
      </p:nvGrpSpPr>
      <p:grpSpPr>
        <a:xfrm>
          <a:off x="0" y="0"/>
          <a:ext cx="0" cy="0"/>
          <a:chOff x="0" y="0"/>
          <a:chExt cx="0" cy="0"/>
        </a:xfrm>
      </p:grpSpPr>
      <p:sp>
        <p:nvSpPr>
          <p:cNvPr name="Freeform 2" id="2"/>
          <p:cNvSpPr/>
          <p:nvPr/>
        </p:nvSpPr>
        <p:spPr>
          <a:xfrm flipH="false" flipV="false" rot="3791821">
            <a:off x="-4090527" y="1974085"/>
            <a:ext cx="14579653" cy="8694775"/>
          </a:xfrm>
          <a:custGeom>
            <a:avLst/>
            <a:gdLst/>
            <a:ahLst/>
            <a:cxnLst/>
            <a:rect r="r" b="b" t="t" l="l"/>
            <a:pathLst>
              <a:path h="8694775" w="14579653">
                <a:moveTo>
                  <a:pt x="0" y="0"/>
                </a:moveTo>
                <a:lnTo>
                  <a:pt x="14579652" y="0"/>
                </a:lnTo>
                <a:lnTo>
                  <a:pt x="14579652" y="8694775"/>
                </a:lnTo>
                <a:lnTo>
                  <a:pt x="0" y="86947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41036" y="2134403"/>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gradFill rotWithShape="true">
              <a:gsLst>
                <a:gs pos="0">
                  <a:srgbClr val="FDF7EF">
                    <a:alpha val="100000"/>
                  </a:srgbClr>
                </a:gs>
                <a:gs pos="100000">
                  <a:srgbClr val="FFFFFF">
                    <a:alpha val="100000"/>
                  </a:srgbClr>
                </a:gs>
              </a:gsLst>
              <a:lin ang="0"/>
            </a:gradFill>
          </p:spPr>
        </p:sp>
        <p:sp>
          <p:nvSpPr>
            <p:cNvPr name="TextBox 5" id="5"/>
            <p:cNvSpPr txBox="true"/>
            <p:nvPr/>
          </p:nvSpPr>
          <p:spPr>
            <a:xfrm>
              <a:off x="0" y="9525"/>
              <a:ext cx="5364957" cy="15755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460535" y="2730627"/>
            <a:ext cx="6799749" cy="5702046"/>
          </a:xfrm>
          <a:prstGeom prst="rect">
            <a:avLst/>
          </a:prstGeom>
        </p:spPr>
        <p:txBody>
          <a:bodyPr anchor="t" rtlCol="false" tIns="0" lIns="0" bIns="0" rIns="0">
            <a:spAutoFit/>
          </a:bodyPr>
          <a:lstStyle/>
          <a:p>
            <a:pPr algn="l">
              <a:lnSpc>
                <a:spcPts val="3822"/>
              </a:lnSpc>
            </a:pPr>
            <a:r>
              <a:rPr lang="en-US" sz="2600">
                <a:solidFill>
                  <a:srgbClr val="000000"/>
                </a:solidFill>
                <a:latin typeface="Aileron Bold"/>
                <a:ea typeface="Aileron Bold"/>
                <a:cs typeface="Aileron Bold"/>
                <a:sym typeface="Aileron Bold"/>
              </a:rPr>
              <a:t>Tujuan Uji Regresi Linear:</a:t>
            </a:r>
          </a:p>
          <a:p>
            <a:pPr algn="l" marL="561341" indent="-280670" lvl="1">
              <a:lnSpc>
                <a:spcPts val="3822"/>
              </a:lnSpc>
              <a:buFont typeface="Arial"/>
              <a:buChar char="•"/>
            </a:pPr>
            <a:r>
              <a:rPr lang="en-US" sz="2600">
                <a:solidFill>
                  <a:srgbClr val="000000"/>
                </a:solidFill>
                <a:latin typeface="Aileron Bold"/>
                <a:ea typeface="Aileron Bold"/>
                <a:cs typeface="Aileron Bold"/>
                <a:sym typeface="Aileron Bold"/>
              </a:rPr>
              <a:t>Mengidentifikasi Hubu</a:t>
            </a:r>
            <a:r>
              <a:rPr lang="en-US" sz="2600">
                <a:solidFill>
                  <a:srgbClr val="000000"/>
                </a:solidFill>
                <a:latin typeface="Aileron Bold"/>
                <a:ea typeface="Aileron Bold"/>
                <a:cs typeface="Aileron Bold"/>
                <a:sym typeface="Aileron Bold"/>
              </a:rPr>
              <a:t>ngan Antar Variabel: </a:t>
            </a:r>
            <a:r>
              <a:rPr lang="en-US" sz="2600">
                <a:solidFill>
                  <a:srgbClr val="000000"/>
                </a:solidFill>
                <a:latin typeface="Aileron"/>
                <a:ea typeface="Aileron"/>
                <a:cs typeface="Aileron"/>
                <a:sym typeface="Aileron"/>
              </a:rPr>
              <a:t>Uji regresi linear membantu dalam memahami hubungan antara variabel independen (seperti suhu, kelembaban, dan kondisi cuaca) dengan jumlah penyewaan sepeda.</a:t>
            </a:r>
          </a:p>
          <a:p>
            <a:pPr algn="l" marL="561341" indent="-280670" lvl="1">
              <a:lnSpc>
                <a:spcPts val="3822"/>
              </a:lnSpc>
              <a:buFont typeface="Arial"/>
              <a:buChar char="•"/>
            </a:pPr>
            <a:r>
              <a:rPr lang="en-US" sz="2600">
                <a:solidFill>
                  <a:srgbClr val="000000"/>
                </a:solidFill>
                <a:latin typeface="Aileron Bold"/>
                <a:ea typeface="Aileron Bold"/>
                <a:cs typeface="Aileron Bold"/>
                <a:sym typeface="Aileron Bold"/>
              </a:rPr>
              <a:t>Prediksi: </a:t>
            </a:r>
            <a:r>
              <a:rPr lang="en-US" sz="2600">
                <a:solidFill>
                  <a:srgbClr val="000000"/>
                </a:solidFill>
                <a:latin typeface="Aileron"/>
                <a:ea typeface="Aileron"/>
                <a:cs typeface="Aileron"/>
                <a:sym typeface="Aileron"/>
              </a:rPr>
              <a:t>Model ini akan digunakan untuk memprediksi jumlah penyewaan sepeda di masa depan berdasarkan variabel-variabel yang ada.</a:t>
            </a:r>
          </a:p>
          <a:p>
            <a:pPr algn="l">
              <a:lnSpc>
                <a:spcPts val="3822"/>
              </a:lnSpc>
            </a:pPr>
          </a:p>
        </p:txBody>
      </p:sp>
      <p:sp>
        <p:nvSpPr>
          <p:cNvPr name="AutoShape 7" id="7"/>
          <p:cNvSpPr/>
          <p:nvPr/>
        </p:nvSpPr>
        <p:spPr>
          <a:xfrm>
            <a:off x="8803196" y="3254121"/>
            <a:ext cx="0" cy="4106023"/>
          </a:xfrm>
          <a:prstGeom prst="line">
            <a:avLst/>
          </a:prstGeom>
          <a:ln cap="flat" w="133350">
            <a:solidFill>
              <a:srgbClr val="D15353"/>
            </a:solidFill>
            <a:prstDash val="solid"/>
            <a:headEnd type="none" len="sm" w="sm"/>
            <a:tailEnd type="none" len="sm" w="sm"/>
          </a:ln>
        </p:spPr>
      </p:sp>
      <p:sp>
        <p:nvSpPr>
          <p:cNvPr name="TextBox 8" id="8"/>
          <p:cNvSpPr txBox="true"/>
          <p:nvPr/>
        </p:nvSpPr>
        <p:spPr>
          <a:xfrm rot="0">
            <a:off x="1219989" y="3648075"/>
            <a:ext cx="6587858" cy="2981325"/>
          </a:xfrm>
          <a:prstGeom prst="rect">
            <a:avLst/>
          </a:prstGeom>
        </p:spPr>
        <p:txBody>
          <a:bodyPr anchor="t" rtlCol="false" tIns="0" lIns="0" bIns="0" rIns="0">
            <a:spAutoFit/>
          </a:bodyPr>
          <a:lstStyle/>
          <a:p>
            <a:pPr algn="l">
              <a:lnSpc>
                <a:spcPts val="7800"/>
              </a:lnSpc>
            </a:pPr>
            <a:r>
              <a:rPr lang="en-US" sz="6500">
                <a:solidFill>
                  <a:srgbClr val="253439"/>
                </a:solidFill>
                <a:latin typeface="Glacial Indifference Bold"/>
                <a:ea typeface="Glacial Indifference Bold"/>
                <a:cs typeface="Glacial Indifference Bold"/>
                <a:sym typeface="Glacial Indifference Bold"/>
              </a:rPr>
              <a:t>BUSINESS PROBLEM</a:t>
            </a:r>
          </a:p>
          <a:p>
            <a:pPr algn="l" marL="0" indent="0" lvl="0">
              <a:lnSpc>
                <a:spcPts val="7800"/>
              </a:lnSpc>
              <a:spcBef>
                <a:spcPct val="0"/>
              </a:spcBef>
            </a:pPr>
            <a:r>
              <a:rPr lang="en-US" sz="6500">
                <a:solidFill>
                  <a:srgbClr val="253439"/>
                </a:solidFill>
                <a:latin typeface="Glacial Indifference Bold"/>
                <a:ea typeface="Glacial Indifference Bold"/>
                <a:cs typeface="Glacial Indifference Bold"/>
                <a:sym typeface="Glacial Indifference Bold"/>
              </a:rPr>
              <a:t>UNDERSTANDING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DAGNZ9t0oSo</dc:identifier>
  <dcterms:modified xsi:type="dcterms:W3CDTF">2011-08-01T06:04:30Z</dcterms:modified>
  <cp:revision>1</cp:revision>
  <dc:title>BIKE</dc:title>
</cp:coreProperties>
</file>